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56" r:id="rId3"/>
    <p:sldId id="259" r:id="rId4"/>
    <p:sldId id="282" r:id="rId5"/>
    <p:sldId id="258" r:id="rId6"/>
    <p:sldId id="260" r:id="rId7"/>
    <p:sldId id="280" r:id="rId8"/>
    <p:sldId id="269" r:id="rId9"/>
    <p:sldId id="281" r:id="rId10"/>
    <p:sldId id="270" r:id="rId11"/>
    <p:sldId id="271" r:id="rId12"/>
    <p:sldId id="272" r:id="rId13"/>
    <p:sldId id="273" r:id="rId14"/>
    <p:sldId id="266" r:id="rId15"/>
    <p:sldId id="268" r:id="rId16"/>
    <p:sldId id="275" r:id="rId17"/>
    <p:sldId id="277" r:id="rId18"/>
    <p:sldId id="278" r:id="rId19"/>
    <p:sldId id="279" r:id="rId20"/>
    <p:sldId id="28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97" autoAdjust="0"/>
  </p:normalViewPr>
  <p:slideViewPr>
    <p:cSldViewPr>
      <p:cViewPr varScale="1">
        <p:scale>
          <a:sx n="79" d="100"/>
          <a:sy n="79" d="100"/>
        </p:scale>
        <p:origin x="821" y="101"/>
      </p:cViewPr>
      <p:guideLst/>
    </p:cSldViewPr>
  </p:slideViewPr>
  <p:notesTextViewPr>
    <p:cViewPr>
      <p:scale>
        <a:sx n="1" d="1"/>
        <a:sy n="1" d="1"/>
      </p:scale>
      <p:origin x="0" y="0"/>
    </p:cViewPr>
  </p:notesText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A3D-2B24-83BF-EAFC-44958D0DFA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7F0C5E-D97C-15A0-51F6-B98CF7929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33EEFF-12D6-0580-B965-F8F008E9EBC9}"/>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76A65FF9-9C2D-8828-FE81-2422FD458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67AC9-8502-8783-88C1-C32C54B48CDB}"/>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2123358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C496-B88E-87B5-59BF-81AE5D112E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C3F5F6-7209-923A-1D44-1EF27CAF27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F642B-B86C-5E2A-1D19-F800EFBAAA10}"/>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5FE3F97B-9950-4D80-F35C-224F3AF7E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407A1-CC5B-79DC-4CAB-9460144CC30F}"/>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216204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4C1A6-764A-635E-9673-2A5D59F447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247D7F-3C97-6C99-CE67-1ED3E26FB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BDE84-3990-1D4A-F489-DBC386A20E24}"/>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95D5D16D-EC7C-B946-178A-5B2477F0D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FAB7C-F5ED-FEA0-5F25-5013D2AB4691}"/>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258503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8B16-4AB5-D6E0-4D77-D49E416129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5CB1ED-2655-AC0B-6143-5E8321FFA7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1DF49-B6BE-60FB-0A46-74AB39C22D42}"/>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F56E9542-EFF4-080E-F6C1-C3286156F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05E4D-0EAB-9646-B95F-9E8B6924627E}"/>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348603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6A81-F93B-D503-E457-CE75B161F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C49BA0-BD4A-2915-89DB-83C7090ACB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1C9F1-C952-1CB7-6318-39998BE7CD7F}"/>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8D926ECB-6D44-DB9F-10E1-DB4BCEBF3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9500E-5198-3944-6777-DB399A15F033}"/>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331816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2E8F-D0A6-44E0-48A7-E3E5EB6D11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4F08C-9CBC-C8EC-5D8A-49DCB3519F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55990F-98B5-E5D4-F6CA-9E6D75886F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D9AC7-3EDB-0E7A-5317-D8AFF7704239}"/>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6" name="Footer Placeholder 5">
            <a:extLst>
              <a:ext uri="{FF2B5EF4-FFF2-40B4-BE49-F238E27FC236}">
                <a16:creationId xmlns:a16="http://schemas.microsoft.com/office/drawing/2014/main" id="{A97956B7-4079-F34C-1B8A-302F68A57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A09766-B78D-457D-8F7D-B5632C066566}"/>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3166249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6ED9-239E-A32B-FA71-E2E63C0A5A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1AF65B-5B05-6394-4399-7D0D2FBD6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8C9A80-2253-C528-8166-F38FB9FDF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BE3567-1107-121A-8473-BD6CF5AF2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7D9DB5-9EA8-A621-E8A7-C44007CE97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6E39E-1AC5-5B00-0D90-DF9FBE823B6F}"/>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8" name="Footer Placeholder 7">
            <a:extLst>
              <a:ext uri="{FF2B5EF4-FFF2-40B4-BE49-F238E27FC236}">
                <a16:creationId xmlns:a16="http://schemas.microsoft.com/office/drawing/2014/main" id="{AF67885A-2AA1-3F36-2C9C-5EF613A5CC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B2082B-6751-16DF-9AA3-E09602BA2400}"/>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2702987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CDB53-120F-D4D9-D5E2-0F37590373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840B4B-6EDA-23D9-BA81-C7FA74DAA4AA}"/>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4" name="Footer Placeholder 3">
            <a:extLst>
              <a:ext uri="{FF2B5EF4-FFF2-40B4-BE49-F238E27FC236}">
                <a16:creationId xmlns:a16="http://schemas.microsoft.com/office/drawing/2014/main" id="{69E66BFE-991E-1B08-4A72-817CEB9946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288A7-1DB6-4418-3500-0C895668B917}"/>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735684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A4BC3C-FE14-B5B8-59FC-CAF0DD902F61}"/>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3" name="Footer Placeholder 2">
            <a:extLst>
              <a:ext uri="{FF2B5EF4-FFF2-40B4-BE49-F238E27FC236}">
                <a16:creationId xmlns:a16="http://schemas.microsoft.com/office/drawing/2014/main" id="{EF51F936-B6C9-DACE-F902-F13C1B8A09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D5616E-5EFC-5261-E9AC-C1490276F8D4}"/>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382347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723F-DBFE-BFC3-616F-E5DC215FEE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56477A-CB65-0805-46C9-1695A5AC5C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E057E4-8FFA-5373-669A-C069D5434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24410-4CC1-B777-B686-CA16C9B29657}"/>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6" name="Footer Placeholder 5">
            <a:extLst>
              <a:ext uri="{FF2B5EF4-FFF2-40B4-BE49-F238E27FC236}">
                <a16:creationId xmlns:a16="http://schemas.microsoft.com/office/drawing/2014/main" id="{9CC3C4D8-88CD-D8B4-1108-9A3BBC030E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5F53C-A614-5AA6-492E-20E04FAC370F}"/>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350809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25E7-091A-BE03-4363-90993290E9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A26C58-06EB-06E3-FCD9-4C293DE42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7DFFBD-441D-3590-56AA-F49CB2536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6E8C84-365A-8CF2-CA14-7C9C63FBEC51}"/>
              </a:ext>
            </a:extLst>
          </p:cNvPr>
          <p:cNvSpPr>
            <a:spLocks noGrp="1"/>
          </p:cNvSpPr>
          <p:nvPr>
            <p:ph type="dt" sz="half" idx="10"/>
          </p:nvPr>
        </p:nvSpPr>
        <p:spPr/>
        <p:txBody>
          <a:bodyPr/>
          <a:lstStyle/>
          <a:p>
            <a:fld id="{51554076-BA8B-4B75-AAF0-9171579F79C3}" type="datetimeFigureOut">
              <a:rPr lang="en-US" smtClean="0"/>
              <a:t>12/5/2024</a:t>
            </a:fld>
            <a:endParaRPr lang="en-US"/>
          </a:p>
        </p:txBody>
      </p:sp>
      <p:sp>
        <p:nvSpPr>
          <p:cNvPr id="6" name="Footer Placeholder 5">
            <a:extLst>
              <a:ext uri="{FF2B5EF4-FFF2-40B4-BE49-F238E27FC236}">
                <a16:creationId xmlns:a16="http://schemas.microsoft.com/office/drawing/2014/main" id="{0FDE6DD4-3F97-5488-8999-3C60EFBCA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62B1E-F039-7669-8A35-861DE824049B}"/>
              </a:ext>
            </a:extLst>
          </p:cNvPr>
          <p:cNvSpPr>
            <a:spLocks noGrp="1"/>
          </p:cNvSpPr>
          <p:nvPr>
            <p:ph type="sldNum" sz="quarter" idx="12"/>
          </p:nvPr>
        </p:nvSpPr>
        <p:spPr/>
        <p:txBody>
          <a:bodyPr/>
          <a:lstStyle/>
          <a:p>
            <a:fld id="{4E4F2D11-4698-4CC5-8AB2-E31E4DE8899E}" type="slidenum">
              <a:rPr lang="en-US" smtClean="0"/>
              <a:t>‹#›</a:t>
            </a:fld>
            <a:endParaRPr lang="en-US"/>
          </a:p>
        </p:txBody>
      </p:sp>
    </p:spTree>
    <p:extLst>
      <p:ext uri="{BB962C8B-B14F-4D97-AF65-F5344CB8AC3E}">
        <p14:creationId xmlns:p14="http://schemas.microsoft.com/office/powerpoint/2010/main" val="2520970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5FFB40-93F5-E8AF-D614-B19D460451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EAD920-2A39-3EAB-5E5A-E3CEBFC3A6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D0546-A2BC-C240-8429-BC5FAEFED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554076-BA8B-4B75-AAF0-9171579F79C3}" type="datetimeFigureOut">
              <a:rPr lang="en-US" smtClean="0"/>
              <a:t>12/5/2024</a:t>
            </a:fld>
            <a:endParaRPr lang="en-US"/>
          </a:p>
        </p:txBody>
      </p:sp>
      <p:sp>
        <p:nvSpPr>
          <p:cNvPr id="5" name="Footer Placeholder 4">
            <a:extLst>
              <a:ext uri="{FF2B5EF4-FFF2-40B4-BE49-F238E27FC236}">
                <a16:creationId xmlns:a16="http://schemas.microsoft.com/office/drawing/2014/main" id="{C6D66233-9663-F804-50A4-798F83489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395A17-0BCE-D63F-7349-A3E3F1F8EB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4F2D11-4698-4CC5-8AB2-E31E4DE8899E}" type="slidenum">
              <a:rPr lang="en-US" smtClean="0"/>
              <a:t>‹#›</a:t>
            </a:fld>
            <a:endParaRPr lang="en-US"/>
          </a:p>
        </p:txBody>
      </p:sp>
    </p:spTree>
    <p:extLst>
      <p:ext uri="{BB962C8B-B14F-4D97-AF65-F5344CB8AC3E}">
        <p14:creationId xmlns:p14="http://schemas.microsoft.com/office/powerpoint/2010/main" val="938148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562B2-C342-2207-6F2D-130E3EA9E5C7}"/>
              </a:ext>
            </a:extLst>
          </p:cNvPr>
          <p:cNvSpPr>
            <a:spLocks noGrp="1"/>
          </p:cNvSpPr>
          <p:nvPr>
            <p:ph type="title"/>
          </p:nvPr>
        </p:nvSpPr>
        <p:spPr>
          <a:xfrm>
            <a:off x="841248" y="426720"/>
            <a:ext cx="10506456" cy="1919141"/>
          </a:xfrm>
        </p:spPr>
        <p:txBody>
          <a:bodyPr anchor="b">
            <a:normAutofit/>
          </a:bodyPr>
          <a:lstStyle/>
          <a:p>
            <a:r>
              <a:rPr lang="en-US" sz="5100" b="0" i="0" dirty="0">
                <a:effectLst/>
                <a:latin typeface="Aptos Display" panose="020B0004020202020204" pitchFamily="34" charset="0"/>
              </a:rPr>
              <a:t>Enhancement of OCR service provided by Google Cloud Vision API Project</a:t>
            </a:r>
            <a:endParaRPr lang="en-US" sz="5100" dirty="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F52C043-7CFF-D48C-9F21-41E2AA89717B}"/>
              </a:ext>
            </a:extLst>
          </p:cNvPr>
          <p:cNvSpPr>
            <a:spLocks noGrp="1"/>
          </p:cNvSpPr>
          <p:nvPr>
            <p:ph idx="1"/>
          </p:nvPr>
        </p:nvSpPr>
        <p:spPr>
          <a:xfrm>
            <a:off x="841248" y="3337269"/>
            <a:ext cx="10509504" cy="2905686"/>
          </a:xfrm>
        </p:spPr>
        <p:txBody>
          <a:bodyPr>
            <a:normAutofit/>
          </a:bodyPr>
          <a:lstStyle/>
          <a:p>
            <a:r>
              <a:rPr lang="en-US" sz="2200" dirty="0"/>
              <a:t>Student Name: Mohammed Mahmoud Elhmadany </a:t>
            </a:r>
          </a:p>
          <a:p>
            <a:r>
              <a:rPr lang="en-US" sz="2200" dirty="0"/>
              <a:t>ID: 2301679 </a:t>
            </a:r>
          </a:p>
          <a:p>
            <a:r>
              <a:rPr lang="en-US" sz="2200" dirty="0"/>
              <a:t>Subject: Advanced Image Processing (CSE681) </a:t>
            </a:r>
          </a:p>
          <a:p>
            <a:r>
              <a:rPr lang="en-US" sz="2200" dirty="0"/>
              <a:t>Report Submitted to: Dr. Hazem Abbas </a:t>
            </a:r>
          </a:p>
          <a:p>
            <a:pPr marL="0" indent="0">
              <a:buNone/>
            </a:pPr>
            <a:endParaRPr lang="en-US" sz="2200" dirty="0"/>
          </a:p>
        </p:txBody>
      </p:sp>
    </p:spTree>
    <p:extLst>
      <p:ext uri="{BB962C8B-B14F-4D97-AF65-F5344CB8AC3E}">
        <p14:creationId xmlns:p14="http://schemas.microsoft.com/office/powerpoint/2010/main" val="1353940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3000" b="0" i="0">
                <a:effectLst/>
              </a:rPr>
              <a:t>Developing a Column Detection Function for Multi-Column Text Extraction</a:t>
            </a:r>
            <a:endParaRPr lang="en-US" sz="300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453D5-536A-5AA8-7F7B-08D7D710EB4A}"/>
              </a:ext>
            </a:extLst>
          </p:cNvPr>
          <p:cNvSpPr txBox="1"/>
          <p:nvPr/>
        </p:nvSpPr>
        <p:spPr>
          <a:xfrm>
            <a:off x="5541263" y="457200"/>
            <a:ext cx="6007608" cy="2331720"/>
          </a:xfrm>
          <a:prstGeom prst="rect">
            <a:avLst/>
          </a:prstGeom>
        </p:spPr>
        <p:txBody>
          <a:bodyPr vert="horz" lIns="91440" tIns="45720" rIns="91440" bIns="45720" rtlCol="0" anchor="ctr">
            <a:normAutofit/>
          </a:bodyPr>
          <a:lstStyle/>
          <a:p>
            <a:pPr marL="457200" indent="-457200">
              <a:lnSpc>
                <a:spcPct val="80000"/>
              </a:lnSpc>
              <a:spcAft>
                <a:spcPts val="600"/>
              </a:spcAft>
              <a:buFont typeface="+mj-lt"/>
              <a:buAutoNum type="arabicPeriod" startAt="5"/>
            </a:pPr>
            <a:r>
              <a:rPr lang="en-US" sz="1600" dirty="0"/>
              <a:t>For the final touch, we applied mathematical clustering to group and separate text. We determined that a threshold of 200 occurrences before reaching zero was optimal regard as one column, a number which we pinpointed after extensive experimentation. This helped us distinguish between different column counts effectively for various page layouts.</a:t>
            </a:r>
          </a:p>
          <a:p>
            <a:pPr>
              <a:lnSpc>
                <a:spcPct val="90000"/>
              </a:lnSpc>
              <a:spcAft>
                <a:spcPts val="600"/>
              </a:spcAft>
            </a:pPr>
            <a:r>
              <a:rPr lang="en-US" sz="1600" dirty="0"/>
              <a:t> </a:t>
            </a:r>
          </a:p>
        </p:txBody>
      </p:sp>
      <p:sp>
        <p:nvSpPr>
          <p:cNvPr id="22" name="Arrow: Right 21">
            <a:extLst>
              <a:ext uri="{FF2B5EF4-FFF2-40B4-BE49-F238E27FC236}">
                <a16:creationId xmlns:a16="http://schemas.microsoft.com/office/drawing/2014/main" id="{DE5DA31D-FFBC-E1D5-571D-47E6D715AD3B}"/>
              </a:ext>
            </a:extLst>
          </p:cNvPr>
          <p:cNvSpPr/>
          <p:nvPr/>
        </p:nvSpPr>
        <p:spPr>
          <a:xfrm>
            <a:off x="5798958" y="4180332"/>
            <a:ext cx="478398"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7B573D4-DAC8-4F6B-2EC1-87D011882134}"/>
              </a:ext>
            </a:extLst>
          </p:cNvPr>
          <p:cNvPicPr>
            <a:picLocks noChangeAspect="1"/>
          </p:cNvPicPr>
          <p:nvPr/>
        </p:nvPicPr>
        <p:blipFill>
          <a:blip r:embed="rId2"/>
          <a:stretch>
            <a:fillRect/>
          </a:stretch>
        </p:blipFill>
        <p:spPr>
          <a:xfrm>
            <a:off x="365761" y="2512255"/>
            <a:ext cx="5433198" cy="4128220"/>
          </a:xfrm>
          <a:prstGeom prst="rect">
            <a:avLst/>
          </a:prstGeom>
        </p:spPr>
      </p:pic>
      <p:pic>
        <p:nvPicPr>
          <p:cNvPr id="9" name="Picture 8">
            <a:extLst>
              <a:ext uri="{FF2B5EF4-FFF2-40B4-BE49-F238E27FC236}">
                <a16:creationId xmlns:a16="http://schemas.microsoft.com/office/drawing/2014/main" id="{C58EEB0E-3718-F29F-3501-9EA94012260D}"/>
              </a:ext>
            </a:extLst>
          </p:cNvPr>
          <p:cNvPicPr>
            <a:picLocks noChangeAspect="1"/>
          </p:cNvPicPr>
          <p:nvPr/>
        </p:nvPicPr>
        <p:blipFill>
          <a:blip r:embed="rId3"/>
          <a:stretch>
            <a:fillRect/>
          </a:stretch>
        </p:blipFill>
        <p:spPr>
          <a:xfrm>
            <a:off x="6393043" y="2561886"/>
            <a:ext cx="5439292" cy="3838914"/>
          </a:xfrm>
          <a:prstGeom prst="rect">
            <a:avLst/>
          </a:prstGeom>
        </p:spPr>
      </p:pic>
    </p:spTree>
    <p:extLst>
      <p:ext uri="{BB962C8B-B14F-4D97-AF65-F5344CB8AC3E}">
        <p14:creationId xmlns:p14="http://schemas.microsoft.com/office/powerpoint/2010/main" val="252954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468368" cy="1929384"/>
          </a:xfrm>
        </p:spPr>
        <p:txBody>
          <a:bodyPr vert="horz" lIns="91440" tIns="45720" rIns="91440" bIns="45720" rtlCol="0" anchor="ctr">
            <a:normAutofit/>
          </a:bodyPr>
          <a:lstStyle/>
          <a:p>
            <a:r>
              <a:rPr lang="en-US" sz="3000" b="0" i="0" dirty="0">
                <a:effectLst/>
              </a:rPr>
              <a:t>Developing a Column Detection Function for Multi-Column Text Extraction (Example)</a:t>
            </a:r>
            <a:endParaRPr lang="en-US" sz="3000" dirty="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E5DA31D-FFBC-E1D5-571D-47E6D715AD3B}"/>
              </a:ext>
            </a:extLst>
          </p:cNvPr>
          <p:cNvSpPr/>
          <p:nvPr/>
        </p:nvSpPr>
        <p:spPr>
          <a:xfrm>
            <a:off x="5276087" y="4152803"/>
            <a:ext cx="1168336"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A09E686-0B0C-94F9-FB7F-CAFEC0125957}"/>
              </a:ext>
            </a:extLst>
          </p:cNvPr>
          <p:cNvPicPr>
            <a:picLocks noChangeAspect="1"/>
          </p:cNvPicPr>
          <p:nvPr/>
        </p:nvPicPr>
        <p:blipFill>
          <a:blip r:embed="rId2"/>
          <a:stretch>
            <a:fillRect/>
          </a:stretch>
        </p:blipFill>
        <p:spPr>
          <a:xfrm>
            <a:off x="792480" y="2467231"/>
            <a:ext cx="3435226" cy="3933569"/>
          </a:xfrm>
          <a:prstGeom prst="rect">
            <a:avLst/>
          </a:prstGeom>
        </p:spPr>
      </p:pic>
      <p:pic>
        <p:nvPicPr>
          <p:cNvPr id="5" name="Picture 4">
            <a:extLst>
              <a:ext uri="{FF2B5EF4-FFF2-40B4-BE49-F238E27FC236}">
                <a16:creationId xmlns:a16="http://schemas.microsoft.com/office/drawing/2014/main" id="{CBF22776-9C50-6FD8-2C77-8AF1FB4B92A5}"/>
              </a:ext>
            </a:extLst>
          </p:cNvPr>
          <p:cNvPicPr>
            <a:picLocks noChangeAspect="1"/>
          </p:cNvPicPr>
          <p:nvPr/>
        </p:nvPicPr>
        <p:blipFill>
          <a:blip r:embed="rId3"/>
          <a:stretch>
            <a:fillRect/>
          </a:stretch>
        </p:blipFill>
        <p:spPr>
          <a:xfrm>
            <a:off x="6948470" y="528643"/>
            <a:ext cx="4490473" cy="5872157"/>
          </a:xfrm>
          <a:prstGeom prst="rect">
            <a:avLst/>
          </a:prstGeom>
        </p:spPr>
      </p:pic>
    </p:spTree>
    <p:extLst>
      <p:ext uri="{BB962C8B-B14F-4D97-AF65-F5344CB8AC3E}">
        <p14:creationId xmlns:p14="http://schemas.microsoft.com/office/powerpoint/2010/main" val="120453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343400" cy="1929384"/>
          </a:xfrm>
        </p:spPr>
        <p:txBody>
          <a:bodyPr vert="horz" lIns="91440" tIns="45720" rIns="91440" bIns="45720" rtlCol="0" anchor="ctr">
            <a:normAutofit fontScale="90000"/>
          </a:bodyPr>
          <a:lstStyle/>
          <a:p>
            <a:r>
              <a:rPr lang="en-US" sz="3000" b="0" i="0" dirty="0">
                <a:effectLst/>
              </a:rPr>
              <a:t>Developing a Column Detection Function for Multi-Column Text Extraction (Another Example)</a:t>
            </a:r>
            <a:endParaRPr lang="en-US" sz="3000" dirty="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E5DA31D-FFBC-E1D5-571D-47E6D715AD3B}"/>
              </a:ext>
            </a:extLst>
          </p:cNvPr>
          <p:cNvSpPr/>
          <p:nvPr/>
        </p:nvSpPr>
        <p:spPr>
          <a:xfrm>
            <a:off x="6104780" y="4163727"/>
            <a:ext cx="478398"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4FD743-E33D-2FC0-0CC9-7901FB8BC299}"/>
              </a:ext>
            </a:extLst>
          </p:cNvPr>
          <p:cNvPicPr>
            <a:picLocks noChangeAspect="1"/>
          </p:cNvPicPr>
          <p:nvPr/>
        </p:nvPicPr>
        <p:blipFill>
          <a:blip r:embed="rId2">
            <a:alphaModFix/>
          </a:blip>
          <a:stretch>
            <a:fillRect/>
          </a:stretch>
        </p:blipFill>
        <p:spPr>
          <a:xfrm>
            <a:off x="630936" y="2784461"/>
            <a:ext cx="5217087" cy="3373912"/>
          </a:xfrm>
          <a:prstGeom prst="rect">
            <a:avLst/>
          </a:prstGeom>
        </p:spPr>
      </p:pic>
      <p:pic>
        <p:nvPicPr>
          <p:cNvPr id="6" name="Picture 5">
            <a:extLst>
              <a:ext uri="{FF2B5EF4-FFF2-40B4-BE49-F238E27FC236}">
                <a16:creationId xmlns:a16="http://schemas.microsoft.com/office/drawing/2014/main" id="{6EFC4CEB-07AC-1392-B36F-81E21033CC36}"/>
              </a:ext>
            </a:extLst>
          </p:cNvPr>
          <p:cNvPicPr>
            <a:picLocks noChangeAspect="1"/>
          </p:cNvPicPr>
          <p:nvPr/>
        </p:nvPicPr>
        <p:blipFill>
          <a:blip r:embed="rId3"/>
          <a:stretch>
            <a:fillRect/>
          </a:stretch>
        </p:blipFill>
        <p:spPr>
          <a:xfrm>
            <a:off x="7199796" y="2781543"/>
            <a:ext cx="4613286" cy="3221568"/>
          </a:xfrm>
          <a:prstGeom prst="rect">
            <a:avLst/>
          </a:prstGeom>
        </p:spPr>
      </p:pic>
    </p:spTree>
    <p:extLst>
      <p:ext uri="{BB962C8B-B14F-4D97-AF65-F5344CB8AC3E}">
        <p14:creationId xmlns:p14="http://schemas.microsoft.com/office/powerpoint/2010/main" val="3147390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343400" cy="1929384"/>
          </a:xfrm>
        </p:spPr>
        <p:txBody>
          <a:bodyPr vert="horz" lIns="91440" tIns="45720" rIns="91440" bIns="45720" rtlCol="0" anchor="ctr">
            <a:normAutofit fontScale="90000"/>
          </a:bodyPr>
          <a:lstStyle/>
          <a:p>
            <a:r>
              <a:rPr lang="en-US" sz="3000" b="0" i="0" dirty="0">
                <a:effectLst/>
              </a:rPr>
              <a:t>Developing a Column Detection Function for Multi-Column Text Extraction (Another Example)</a:t>
            </a:r>
            <a:endParaRPr lang="en-US" sz="3000" dirty="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E5DA31D-FFBC-E1D5-571D-47E6D715AD3B}"/>
              </a:ext>
            </a:extLst>
          </p:cNvPr>
          <p:cNvSpPr/>
          <p:nvPr/>
        </p:nvSpPr>
        <p:spPr>
          <a:xfrm>
            <a:off x="5603002" y="4163727"/>
            <a:ext cx="478398"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2DFD0D-521C-CE74-9197-C747AEFEDF7E}"/>
              </a:ext>
            </a:extLst>
          </p:cNvPr>
          <p:cNvPicPr>
            <a:picLocks noChangeAspect="1"/>
          </p:cNvPicPr>
          <p:nvPr/>
        </p:nvPicPr>
        <p:blipFill>
          <a:blip r:embed="rId2"/>
          <a:stretch>
            <a:fillRect/>
          </a:stretch>
        </p:blipFill>
        <p:spPr>
          <a:xfrm>
            <a:off x="495993" y="2704655"/>
            <a:ext cx="4613286" cy="3280945"/>
          </a:xfrm>
          <a:prstGeom prst="rect">
            <a:avLst/>
          </a:prstGeom>
        </p:spPr>
      </p:pic>
      <p:pic>
        <p:nvPicPr>
          <p:cNvPr id="12" name="Picture 11">
            <a:extLst>
              <a:ext uri="{FF2B5EF4-FFF2-40B4-BE49-F238E27FC236}">
                <a16:creationId xmlns:a16="http://schemas.microsoft.com/office/drawing/2014/main" id="{804050E3-BED2-7D73-4914-A490BB1C1DED}"/>
              </a:ext>
            </a:extLst>
          </p:cNvPr>
          <p:cNvPicPr>
            <a:picLocks noChangeAspect="1"/>
          </p:cNvPicPr>
          <p:nvPr/>
        </p:nvPicPr>
        <p:blipFill>
          <a:blip r:embed="rId3"/>
          <a:stretch>
            <a:fillRect/>
          </a:stretch>
        </p:blipFill>
        <p:spPr>
          <a:xfrm>
            <a:off x="6278880" y="2466286"/>
            <a:ext cx="5494805" cy="3852082"/>
          </a:xfrm>
          <a:prstGeom prst="rect">
            <a:avLst/>
          </a:prstGeom>
        </p:spPr>
      </p:pic>
    </p:spTree>
    <p:extLst>
      <p:ext uri="{BB962C8B-B14F-4D97-AF65-F5344CB8AC3E}">
        <p14:creationId xmlns:p14="http://schemas.microsoft.com/office/powerpoint/2010/main" val="230548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AC77EE-30C1-60D9-AD51-243B01B10911}"/>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kern="1200" dirty="0">
                <a:solidFill>
                  <a:schemeClr val="tx1"/>
                </a:solidFill>
                <a:latin typeface="+mj-lt"/>
                <a:ea typeface="+mj-ea"/>
                <a:cs typeface="+mj-cs"/>
              </a:rPr>
              <a:t>The Arabic Extracted Text for last example</a:t>
            </a:r>
          </a:p>
        </p:txBody>
      </p:sp>
      <p:sp>
        <p:nvSpPr>
          <p:cNvPr id="8" name="Rectangle 7">
            <a:extLst>
              <a:ext uri="{FF2B5EF4-FFF2-40B4-BE49-F238E27FC236}">
                <a16:creationId xmlns:a16="http://schemas.microsoft.com/office/drawing/2014/main" id="{09E71B4F-A880-429F-8DE0-37CC920ACE27}"/>
              </a:ext>
            </a:extLst>
          </p:cNvPr>
          <p:cNvSpPr/>
          <p:nvPr/>
        </p:nvSpPr>
        <p:spPr>
          <a:xfrm>
            <a:off x="7651995" y="457199"/>
            <a:ext cx="3884685" cy="5007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1050" dirty="0"/>
              <a:t>القسم الخامس : كيف يمكن</a:t>
            </a:r>
          </a:p>
          <a:p>
            <a:pPr algn="ctr"/>
            <a:r>
              <a:rPr lang="ar-EG" sz="1050" dirty="0"/>
              <a:t>إدارة النزاعات التي تنشأ ؟</a:t>
            </a:r>
          </a:p>
          <a:p>
            <a:pPr algn="ctr"/>
            <a:r>
              <a:rPr lang="ar-EG" sz="1050" dirty="0">
                <a:solidFill>
                  <a:srgbClr val="FF0000"/>
                </a:solidFill>
              </a:rPr>
              <a:t>11 حل النزاعات في المنشآت العائلية</a:t>
            </a:r>
            <a:br>
              <a:rPr lang="en-US" sz="1050" dirty="0"/>
            </a:br>
            <a:r>
              <a:rPr lang="ar-EG" sz="1050" dirty="0"/>
              <a:t>أأوضحنا حتى الآن بعض الممارسات التي يمكن أن تتبناها المنشآت</a:t>
            </a:r>
          </a:p>
          <a:p>
            <a:pPr algn="ctr"/>
            <a:r>
              <a:rPr lang="ar-EG" sz="1050" dirty="0"/>
              <a:t>العائلية لتقليل النزاعات المحتملة التي قد تنشأ ، ومع ذلك ، نظرا</a:t>
            </a:r>
          </a:p>
          <a:p>
            <a:pPr algn="ctr"/>
            <a:r>
              <a:rPr lang="ar-EG" sz="1050" dirty="0"/>
              <a:t>لأن هذه ليست سوى إجراءات وقائية ، فقد تستمر النزاعات بين</a:t>
            </a:r>
          </a:p>
          <a:p>
            <a:pPr algn="ctr"/>
            <a:r>
              <a:rPr lang="ar-EG" sz="1050" dirty="0"/>
              <a:t>أفراد العائلة ؛ وبالتالي ، يجب أن تكون العائلات جاهزة ببروتوكولات</a:t>
            </a:r>
          </a:p>
          <a:p>
            <a:pPr algn="ctr"/>
            <a:r>
              <a:rPr lang="ar-EG" sz="1050" dirty="0"/>
              <a:t>واضحة ومتفق عليها لإرشادهم في التعامل مع النزاعات قبل أن</a:t>
            </a:r>
          </a:p>
          <a:p>
            <a:pPr algn="ctr"/>
            <a:r>
              <a:rPr lang="ar-EG" sz="1050" dirty="0"/>
              <a:t>تتصاعد إلى خلافات وتتحول إلى حروب عائلية .</a:t>
            </a:r>
          </a:p>
          <a:p>
            <a:pPr algn="ctr"/>
            <a:r>
              <a:rPr lang="ar-EG" sz="1050" dirty="0"/>
              <a:t>إن الخطوة الأولى في حل النزاع هي محاولة حلها داخل حدود</a:t>
            </a:r>
          </a:p>
          <a:p>
            <a:pPr algn="ctr"/>
            <a:r>
              <a:rPr lang="ar-EG" sz="1050" dirty="0"/>
              <a:t>العائلة ؛ فمن المهم للعائلات أن يكون لديها بروتوكولات لحل</a:t>
            </a:r>
          </a:p>
          <a:p>
            <a:pPr algn="ctr"/>
            <a:r>
              <a:rPr lang="ar-EG" sz="1050" dirty="0"/>
              <a:t>النزاعات تكون دليلاً لأفراد العائلة عند ظهور النزاعات . هذه</a:t>
            </a:r>
          </a:p>
          <a:p>
            <a:pPr algn="ctr"/>
            <a:r>
              <a:rPr lang="ar-EG" sz="1050" dirty="0"/>
              <a:t>البروتوكولات من المهم للغاية الاتفاق عليها في أقرب وقت حتى</a:t>
            </a:r>
          </a:p>
          <a:p>
            <a:pPr algn="ctr"/>
            <a:r>
              <a:rPr lang="ar-EG" sz="1050" dirty="0"/>
              <a:t>تكون جاهزة للتنفيذ عند نشوء النزاعات ، وعادة ما تتضمن هذه</a:t>
            </a:r>
          </a:p>
          <a:p>
            <a:pPr algn="ctr"/>
            <a:r>
              <a:rPr lang="ar-EG" sz="1050" dirty="0"/>
              <a:t>لبروتوكولات إجراءات لاحتواء النزاعات داخل العائلة قبل إشراك</a:t>
            </a:r>
          </a:p>
          <a:p>
            <a:pPr algn="ctr"/>
            <a:r>
              <a:rPr lang="ar-EG" sz="1050" dirty="0"/>
              <a:t>الأطراف الخارجية .</a:t>
            </a:r>
          </a:p>
          <a:p>
            <a:pPr algn="ctr"/>
            <a:r>
              <a:rPr lang="ar-EG" sz="1050" dirty="0"/>
              <a:t>بمجرد بدء عملية حل النزاع في العائلة ، فإننا نشجع العائلات على</a:t>
            </a:r>
          </a:p>
          <a:p>
            <a:pPr algn="ctr"/>
            <a:r>
              <a:rPr lang="ar-EG" sz="1050" dirty="0"/>
              <a:t>عقد جلسات تناقش فيها الأطراف نزاعها بطرق بناءة ، ومن المفيد</a:t>
            </a:r>
          </a:p>
          <a:p>
            <a:pPr algn="ctr"/>
            <a:r>
              <a:rPr lang="ar-EG" sz="1050" dirty="0"/>
              <a:t>جدا بدء المناقشة من خلال تحليل هذه النزاعات بشكل صحيح بناء</a:t>
            </a:r>
          </a:p>
          <a:p>
            <a:pPr algn="ctr"/>
            <a:r>
              <a:rPr lang="ar-EG" sz="1050" dirty="0"/>
              <a:t>على الأنواع والمجالات التي شرحناها . يجب أن يساعد هذا أفراد</a:t>
            </a:r>
          </a:p>
          <a:p>
            <a:pPr algn="ctr"/>
            <a:r>
              <a:rPr lang="ar-EG" sz="1050" dirty="0"/>
              <a:t>العائلة على فهم النزاع الذي يواجهونه بشكل أفضل واتخاذ خيارات</a:t>
            </a:r>
          </a:p>
          <a:p>
            <a:pPr algn="ctr"/>
            <a:r>
              <a:rPr lang="ar-EG" sz="1050" dirty="0"/>
              <a:t>مدروسة حول كيفية معالجته ، فعندما تكون طبيعة النزاع واضحة</a:t>
            </a:r>
          </a:p>
          <a:p>
            <a:pPr algn="ctr"/>
            <a:r>
              <a:rPr lang="ar-EG" sz="1050" dirty="0"/>
              <a:t>للأطراف المختلفة ولمن يقوم بالتوسط بينهم ( إن وجد ) ، فإن</a:t>
            </a:r>
          </a:p>
          <a:p>
            <a:pPr algn="ctr"/>
            <a:r>
              <a:rPr lang="ar-EG" sz="1050" dirty="0"/>
              <a:t>ذلك يساعد على حل النزاع ، ويجعل عملية حل النزاع أكثر منطقية</a:t>
            </a:r>
          </a:p>
          <a:p>
            <a:pPr algn="ctr"/>
            <a:r>
              <a:rPr lang="ar-EG" sz="1050" dirty="0"/>
              <a:t>وموضوعية ، وهذا صحيح بالنسبة لجميع أنواع النزاعات ، باستثناء</a:t>
            </a:r>
          </a:p>
          <a:p>
            <a:pPr algn="ctr"/>
            <a:r>
              <a:rPr lang="ar-EG" sz="1050" dirty="0"/>
              <a:t>نزاع العلاقات ونزاع الأدوار .</a:t>
            </a:r>
          </a:p>
          <a:p>
            <a:pPr algn="ctr"/>
            <a:r>
              <a:rPr lang="en-US" sz="1050" dirty="0"/>
              <a:t>--------------------- </a:t>
            </a:r>
            <a:r>
              <a:rPr lang="ar-EG" sz="1050" dirty="0"/>
              <a:t>الي اخر النص</a:t>
            </a:r>
            <a:endParaRPr lang="en-US" sz="1050" dirty="0"/>
          </a:p>
        </p:txBody>
      </p:sp>
      <p:pic>
        <p:nvPicPr>
          <p:cNvPr id="15" name="Picture 14">
            <a:extLst>
              <a:ext uri="{FF2B5EF4-FFF2-40B4-BE49-F238E27FC236}">
                <a16:creationId xmlns:a16="http://schemas.microsoft.com/office/drawing/2014/main" id="{568BF5BC-E9DF-8F3F-E6DE-FF8EC5EB4D3A}"/>
              </a:ext>
            </a:extLst>
          </p:cNvPr>
          <p:cNvPicPr>
            <a:picLocks noChangeAspect="1"/>
          </p:cNvPicPr>
          <p:nvPr/>
        </p:nvPicPr>
        <p:blipFill>
          <a:blip r:embed="rId2"/>
          <a:stretch>
            <a:fillRect/>
          </a:stretch>
        </p:blipFill>
        <p:spPr>
          <a:xfrm>
            <a:off x="214875" y="368435"/>
            <a:ext cx="7269480" cy="5096201"/>
          </a:xfrm>
          <a:prstGeom prst="rect">
            <a:avLst/>
          </a:prstGeom>
        </p:spPr>
      </p:pic>
      <p:cxnSp>
        <p:nvCxnSpPr>
          <p:cNvPr id="18" name="Straight Arrow Connector 17">
            <a:extLst>
              <a:ext uri="{FF2B5EF4-FFF2-40B4-BE49-F238E27FC236}">
                <a16:creationId xmlns:a16="http://schemas.microsoft.com/office/drawing/2014/main" id="{8B62E3B3-8EF7-9BAA-2A0A-DFC29B6742BD}"/>
              </a:ext>
            </a:extLst>
          </p:cNvPr>
          <p:cNvCxnSpPr/>
          <p:nvPr/>
        </p:nvCxnSpPr>
        <p:spPr>
          <a:xfrm flipH="1">
            <a:off x="10485120" y="1051560"/>
            <a:ext cx="320040" cy="914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Oval 15">
            <a:extLst>
              <a:ext uri="{FF2B5EF4-FFF2-40B4-BE49-F238E27FC236}">
                <a16:creationId xmlns:a16="http://schemas.microsoft.com/office/drawing/2014/main" id="{88F1E911-4CE7-E0F1-E502-6124C4C0E26F}"/>
              </a:ext>
            </a:extLst>
          </p:cNvPr>
          <p:cNvSpPr/>
          <p:nvPr/>
        </p:nvSpPr>
        <p:spPr>
          <a:xfrm>
            <a:off x="10673621" y="137160"/>
            <a:ext cx="1360357" cy="10058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The sentence is located at the bottom of the first column on the original page.</a:t>
            </a:r>
          </a:p>
        </p:txBody>
      </p:sp>
    </p:spTree>
    <p:extLst>
      <p:ext uri="{BB962C8B-B14F-4D97-AF65-F5344CB8AC3E}">
        <p14:creationId xmlns:p14="http://schemas.microsoft.com/office/powerpoint/2010/main" val="287846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10C6-1C03-56E3-F848-AAB2F9A9BD20}"/>
              </a:ext>
            </a:extLst>
          </p:cNvPr>
          <p:cNvSpPr>
            <a:spLocks noGrp="1"/>
          </p:cNvSpPr>
          <p:nvPr>
            <p:ph type="title"/>
          </p:nvPr>
        </p:nvSpPr>
        <p:spPr/>
        <p:txBody>
          <a:bodyPr/>
          <a:lstStyle/>
          <a:p>
            <a:r>
              <a:rPr lang="en-US"/>
              <a:t>Our workflow summary</a:t>
            </a:r>
            <a:endParaRPr lang="en-US" dirty="0"/>
          </a:p>
        </p:txBody>
      </p:sp>
      <p:sp>
        <p:nvSpPr>
          <p:cNvPr id="4" name="Rectangle: Rounded Corners 3">
            <a:extLst>
              <a:ext uri="{FF2B5EF4-FFF2-40B4-BE49-F238E27FC236}">
                <a16:creationId xmlns:a16="http://schemas.microsoft.com/office/drawing/2014/main" id="{39343103-C023-C5C4-A9DD-001F7173EF9D}"/>
              </a:ext>
            </a:extLst>
          </p:cNvPr>
          <p:cNvSpPr/>
          <p:nvPr/>
        </p:nvSpPr>
        <p:spPr>
          <a:xfrm>
            <a:off x="433773" y="2140163"/>
            <a:ext cx="1965960" cy="1526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Read the both a PDF book file </a:t>
            </a:r>
            <a:br>
              <a:rPr lang="en-US" sz="1600" dirty="0"/>
            </a:br>
            <a:r>
              <a:rPr lang="en-US" sz="1600" dirty="0"/>
              <a:t>&amp;</a:t>
            </a:r>
          </a:p>
          <a:p>
            <a:pPr algn="ctr"/>
            <a:r>
              <a:rPr lang="en-US" sz="1600" dirty="0"/>
              <a:t> JSON file with word coordinates.</a:t>
            </a:r>
          </a:p>
        </p:txBody>
      </p:sp>
      <p:sp>
        <p:nvSpPr>
          <p:cNvPr id="5" name="Rectangle: Rounded Corners 4">
            <a:extLst>
              <a:ext uri="{FF2B5EF4-FFF2-40B4-BE49-F238E27FC236}">
                <a16:creationId xmlns:a16="http://schemas.microsoft.com/office/drawing/2014/main" id="{E0C539B4-70DF-2171-2F4E-3F55C9FA5780}"/>
              </a:ext>
            </a:extLst>
          </p:cNvPr>
          <p:cNvSpPr/>
          <p:nvPr/>
        </p:nvSpPr>
        <p:spPr>
          <a:xfrm>
            <a:off x="8884920" y="2277323"/>
            <a:ext cx="1965960" cy="1251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Applying </a:t>
            </a:r>
            <a:r>
              <a:rPr lang="en-US" sz="1800" dirty="0"/>
              <a:t>image projection method</a:t>
            </a:r>
            <a:endParaRPr lang="en-US" dirty="0"/>
          </a:p>
        </p:txBody>
      </p:sp>
      <p:sp>
        <p:nvSpPr>
          <p:cNvPr id="6" name="Rectangle: Rounded Corners 5">
            <a:extLst>
              <a:ext uri="{FF2B5EF4-FFF2-40B4-BE49-F238E27FC236}">
                <a16:creationId xmlns:a16="http://schemas.microsoft.com/office/drawing/2014/main" id="{DBE97CBE-93AC-1530-FF76-672EBB2141C8}"/>
              </a:ext>
            </a:extLst>
          </p:cNvPr>
          <p:cNvSpPr/>
          <p:nvPr/>
        </p:nvSpPr>
        <p:spPr>
          <a:xfrm>
            <a:off x="3238500" y="2240438"/>
            <a:ext cx="1965960" cy="1325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Transferred the text onto a new blank white page</a:t>
            </a:r>
            <a:endParaRPr lang="en-US" dirty="0"/>
          </a:p>
        </p:txBody>
      </p:sp>
      <p:sp>
        <p:nvSpPr>
          <p:cNvPr id="7" name="Rectangle: Rounded Corners 6">
            <a:extLst>
              <a:ext uri="{FF2B5EF4-FFF2-40B4-BE49-F238E27FC236}">
                <a16:creationId xmlns:a16="http://schemas.microsoft.com/office/drawing/2014/main" id="{8658A0BD-E3D2-123D-255F-F0FFBC16F966}"/>
              </a:ext>
            </a:extLst>
          </p:cNvPr>
          <p:cNvSpPr/>
          <p:nvPr/>
        </p:nvSpPr>
        <p:spPr>
          <a:xfrm>
            <a:off x="5930792" y="2240438"/>
            <a:ext cx="1965960" cy="1526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Adjusted the font size for each word in text </a:t>
            </a:r>
            <a:endParaRPr lang="en-US" dirty="0"/>
          </a:p>
        </p:txBody>
      </p:sp>
      <p:sp>
        <p:nvSpPr>
          <p:cNvPr id="8" name="Rectangle: Rounded Corners 7">
            <a:extLst>
              <a:ext uri="{FF2B5EF4-FFF2-40B4-BE49-F238E27FC236}">
                <a16:creationId xmlns:a16="http://schemas.microsoft.com/office/drawing/2014/main" id="{D8971D48-ED78-DF83-EAC2-62A05D327722}"/>
              </a:ext>
            </a:extLst>
          </p:cNvPr>
          <p:cNvSpPr/>
          <p:nvPr/>
        </p:nvSpPr>
        <p:spPr>
          <a:xfrm>
            <a:off x="8915238" y="4376780"/>
            <a:ext cx="2446020" cy="20854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Using mathematical clustering to categorize and distinguish text arranged in individual columns.</a:t>
            </a:r>
          </a:p>
          <a:p>
            <a:pPr algn="ctr"/>
            <a:endParaRPr lang="en-US" dirty="0"/>
          </a:p>
        </p:txBody>
      </p:sp>
      <p:sp>
        <p:nvSpPr>
          <p:cNvPr id="9" name="Rectangle: Rounded Corners 8">
            <a:extLst>
              <a:ext uri="{FF2B5EF4-FFF2-40B4-BE49-F238E27FC236}">
                <a16:creationId xmlns:a16="http://schemas.microsoft.com/office/drawing/2014/main" id="{C84BC93E-3C1A-AB46-03EC-B0BDD0029F8A}"/>
              </a:ext>
            </a:extLst>
          </p:cNvPr>
          <p:cNvSpPr/>
          <p:nvPr/>
        </p:nvSpPr>
        <p:spPr>
          <a:xfrm>
            <a:off x="6073140" y="4864148"/>
            <a:ext cx="1965960" cy="14273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Extracting Text Words from  each column as arranged as one paragraph text </a:t>
            </a:r>
          </a:p>
        </p:txBody>
      </p:sp>
      <p:sp>
        <p:nvSpPr>
          <p:cNvPr id="10" name="Arrow: Right 9">
            <a:extLst>
              <a:ext uri="{FF2B5EF4-FFF2-40B4-BE49-F238E27FC236}">
                <a16:creationId xmlns:a16="http://schemas.microsoft.com/office/drawing/2014/main" id="{0CC48406-4B25-AD65-DB90-4C3FB5AE2FF4}"/>
              </a:ext>
            </a:extLst>
          </p:cNvPr>
          <p:cNvSpPr/>
          <p:nvPr/>
        </p:nvSpPr>
        <p:spPr>
          <a:xfrm>
            <a:off x="2649896" y="2743199"/>
            <a:ext cx="480060" cy="3200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C8B589F-3EE4-147B-7672-437D8A3A2802}"/>
              </a:ext>
            </a:extLst>
          </p:cNvPr>
          <p:cNvSpPr/>
          <p:nvPr/>
        </p:nvSpPr>
        <p:spPr>
          <a:xfrm rot="5400000">
            <a:off x="9832881" y="3847509"/>
            <a:ext cx="480060" cy="3200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E0A701-0C6A-0FC5-E5B6-48465B5D86F6}"/>
              </a:ext>
            </a:extLst>
          </p:cNvPr>
          <p:cNvSpPr/>
          <p:nvPr/>
        </p:nvSpPr>
        <p:spPr>
          <a:xfrm>
            <a:off x="8153400" y="2743199"/>
            <a:ext cx="480060" cy="3200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DC6AD39-6D54-1C55-22B0-825D1A9265EF}"/>
              </a:ext>
            </a:extLst>
          </p:cNvPr>
          <p:cNvSpPr/>
          <p:nvPr/>
        </p:nvSpPr>
        <p:spPr>
          <a:xfrm>
            <a:off x="5330190" y="2743199"/>
            <a:ext cx="480060" cy="3200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02540CE-999B-503E-5360-7D6763DCAE3C}"/>
              </a:ext>
            </a:extLst>
          </p:cNvPr>
          <p:cNvSpPr/>
          <p:nvPr/>
        </p:nvSpPr>
        <p:spPr>
          <a:xfrm rot="10800000">
            <a:off x="8162803" y="5419506"/>
            <a:ext cx="480060" cy="32004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03160DDD-1A1F-1844-0A4B-4BB7CD77A5BD}"/>
              </a:ext>
            </a:extLst>
          </p:cNvPr>
          <p:cNvSpPr/>
          <p:nvPr/>
        </p:nvSpPr>
        <p:spPr>
          <a:xfrm>
            <a:off x="433773" y="4656449"/>
            <a:ext cx="1965960" cy="1526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Send our pdf file to Vision API to create Json word coordinates</a:t>
            </a:r>
          </a:p>
        </p:txBody>
      </p:sp>
      <p:sp>
        <p:nvSpPr>
          <p:cNvPr id="17" name="Arrow: Right 16">
            <a:extLst>
              <a:ext uri="{FF2B5EF4-FFF2-40B4-BE49-F238E27FC236}">
                <a16:creationId xmlns:a16="http://schemas.microsoft.com/office/drawing/2014/main" id="{E31C6829-4A8D-7234-0B52-A2B0BF322C81}"/>
              </a:ext>
            </a:extLst>
          </p:cNvPr>
          <p:cNvSpPr/>
          <p:nvPr/>
        </p:nvSpPr>
        <p:spPr>
          <a:xfrm rot="16200000">
            <a:off x="1019819" y="4116019"/>
            <a:ext cx="505425" cy="28844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903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D72FC670-CAB9-854D-290C-D4C7E48ECB44}"/>
              </a:ext>
            </a:extLst>
          </p:cNvPr>
          <p:cNvSpPr>
            <a:spLocks noGrp="1"/>
          </p:cNvSpPr>
          <p:nvPr>
            <p:ph type="subTitle" idx="1"/>
          </p:nvPr>
        </p:nvSpPr>
        <p:spPr>
          <a:xfrm>
            <a:off x="5792994" y="1590840"/>
            <a:ext cx="5672176" cy="5095221"/>
          </a:xfrm>
        </p:spPr>
        <p:txBody>
          <a:bodyPr>
            <a:normAutofit/>
          </a:bodyPr>
          <a:lstStyle/>
          <a:p>
            <a:pPr algn="l"/>
            <a:r>
              <a:rPr lang="en-US" sz="4400" dirty="0">
                <a:solidFill>
                  <a:srgbClr val="FFFFFF"/>
                </a:solidFill>
              </a:rPr>
              <a:t>2. Complex OCR Scenario with tables  Page Handling</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56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882E6-5A0A-32D4-4364-F3E5E26F7D94}"/>
              </a:ext>
            </a:extLst>
          </p:cNvPr>
          <p:cNvSpPr>
            <a:spLocks noGrp="1"/>
          </p:cNvSpPr>
          <p:nvPr>
            <p:ph type="title"/>
          </p:nvPr>
        </p:nvSpPr>
        <p:spPr>
          <a:xfrm>
            <a:off x="686834" y="1153572"/>
            <a:ext cx="3200400" cy="4461163"/>
          </a:xfrm>
        </p:spPr>
        <p:txBody>
          <a:bodyPr>
            <a:normAutofit/>
          </a:bodyPr>
          <a:lstStyle/>
          <a:p>
            <a:r>
              <a:rPr lang="en-US">
                <a:solidFill>
                  <a:srgbClr val="FFFFFF"/>
                </a:solidFill>
              </a:rPr>
              <a:t>Problem description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3AA4759-A3BC-5308-F70F-DC25D43AA89D}"/>
              </a:ext>
            </a:extLst>
          </p:cNvPr>
          <p:cNvSpPr>
            <a:spLocks noGrp="1"/>
          </p:cNvSpPr>
          <p:nvPr>
            <p:ph idx="1"/>
          </p:nvPr>
        </p:nvSpPr>
        <p:spPr>
          <a:xfrm>
            <a:off x="4447308" y="591344"/>
            <a:ext cx="6906491" cy="5585619"/>
          </a:xfrm>
        </p:spPr>
        <p:txBody>
          <a:bodyPr anchor="ctr">
            <a:normAutofit/>
          </a:bodyPr>
          <a:lstStyle/>
          <a:p>
            <a:pPr marL="0" indent="0">
              <a:buNone/>
            </a:pPr>
            <a:r>
              <a:rPr lang="en-US" sz="2000" b="0" i="0" dirty="0">
                <a:effectLst/>
                <a:highlight>
                  <a:srgbClr val="FFFFFF"/>
                </a:highlight>
                <a:latin typeface="Calibri" panose="020F0502020204030204" pitchFamily="34" charset="0"/>
              </a:rPr>
              <a:t>We have successfully overcome the challenges of extracting textual data from </a:t>
            </a:r>
            <a:r>
              <a:rPr lang="en-US" sz="2000" b="1" i="0" dirty="0">
                <a:effectLst/>
                <a:highlight>
                  <a:srgbClr val="FFFFFF"/>
                </a:highlight>
                <a:latin typeface="Calibri" panose="020F0502020204030204" pitchFamily="34" charset="0"/>
              </a:rPr>
              <a:t>tables</a:t>
            </a:r>
            <a:r>
              <a:rPr lang="en-US" sz="2000" b="0" i="0" dirty="0">
                <a:effectLst/>
                <a:highlight>
                  <a:srgbClr val="FFFFFF"/>
                </a:highlight>
                <a:latin typeface="Calibri" panose="020F0502020204030204" pitchFamily="34" charset="0"/>
              </a:rPr>
              <a:t> within document images and PDF books. Our approach begins by detecting whether a table exists on the image page. If a table is present, We have implemented image processing algorithms to identify both horizontal and vertical lines within the image.. We then create a list of horizontal lines, sorting them from top to bottom based on their y-values. For each pair of adjacent horizontal lines, we check for the presence of vertical lines between them. If vertical lines are found, we determine their x-values and calculate their lengths by subtracting the y-values of the top from the bottom (y2 - y1). If a vertical line is situated between two horizontal lines, we use it to segment the text, mapping the coordinates of each word's bounding box. We repeat these steps until all horizontal lines have been processed, treating each detected vertical line as a column (marked with the symbol ‖) and each horizontal line as a row (marked with the symbol --). The resulting text layout is then compared to the output from Google Vision API for OCR before applying our approach.</a:t>
            </a:r>
            <a:endParaRPr lang="en-US" sz="2000" dirty="0"/>
          </a:p>
        </p:txBody>
      </p:sp>
    </p:spTree>
    <p:extLst>
      <p:ext uri="{BB962C8B-B14F-4D97-AF65-F5344CB8AC3E}">
        <p14:creationId xmlns:p14="http://schemas.microsoft.com/office/powerpoint/2010/main" val="37810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882E6-5A0A-32D4-4364-F3E5E26F7D9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latin typeface="+mj-lt"/>
                <a:ea typeface="+mj-ea"/>
                <a:cs typeface="+mj-cs"/>
              </a:rPr>
              <a:t>Problem description </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AA4759-A3BC-5308-F70F-DC25D43AA89D}"/>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b="1" i="0" kern="1200" dirty="0">
                <a:effectLst/>
                <a:highlight>
                  <a:srgbClr val="FFFFFF"/>
                </a:highlight>
                <a:latin typeface="+mn-lt"/>
                <a:ea typeface="+mn-ea"/>
                <a:cs typeface="+mn-cs"/>
              </a:rPr>
              <a:t>Here, I will add some results obtained </a:t>
            </a:r>
            <a:r>
              <a:rPr lang="en-US" sz="2200" b="1" i="0" dirty="0">
                <a:effectLst/>
                <a:highlight>
                  <a:srgbClr val="FFFFFF"/>
                </a:highlight>
                <a:latin typeface="Calibri" panose="020F0502020204030204" pitchFamily="34" charset="0"/>
              </a:rPr>
              <a:t>The following is the output text data  from Google Vision API  before applying our approach to this table.</a:t>
            </a:r>
            <a:br>
              <a:rPr lang="en-US" sz="2200" b="1" i="0" kern="1200" dirty="0">
                <a:effectLst/>
                <a:highlight>
                  <a:srgbClr val="FFFFFF"/>
                </a:highlight>
                <a:latin typeface="+mn-lt"/>
                <a:ea typeface="+mn-ea"/>
                <a:cs typeface="+mn-cs"/>
              </a:rPr>
            </a:br>
            <a:endParaRPr lang="en-US" sz="2200" kern="1200" dirty="0">
              <a:latin typeface="+mn-lt"/>
              <a:ea typeface="+mn-ea"/>
              <a:cs typeface="+mn-cs"/>
            </a:endParaRPr>
          </a:p>
        </p:txBody>
      </p:sp>
      <p:pic>
        <p:nvPicPr>
          <p:cNvPr id="6" name="Picture 5">
            <a:extLst>
              <a:ext uri="{FF2B5EF4-FFF2-40B4-BE49-F238E27FC236}">
                <a16:creationId xmlns:a16="http://schemas.microsoft.com/office/drawing/2014/main" id="{7EE75B60-C9FE-F6FB-693D-D8D34DDC8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32" y="5031253"/>
            <a:ext cx="10917936" cy="1337446"/>
          </a:xfrm>
          <a:prstGeom prst="rect">
            <a:avLst/>
          </a:prstGeom>
        </p:spPr>
      </p:pic>
      <p:pic>
        <p:nvPicPr>
          <p:cNvPr id="9" name="Picture 8">
            <a:extLst>
              <a:ext uri="{FF2B5EF4-FFF2-40B4-BE49-F238E27FC236}">
                <a16:creationId xmlns:a16="http://schemas.microsoft.com/office/drawing/2014/main" id="{F4A918DB-8D70-2BC5-74A6-2AE774295DB1}"/>
              </a:ext>
            </a:extLst>
          </p:cNvPr>
          <p:cNvPicPr>
            <a:picLocks noChangeAspect="1"/>
          </p:cNvPicPr>
          <p:nvPr/>
        </p:nvPicPr>
        <p:blipFill>
          <a:blip r:embed="rId3"/>
          <a:stretch>
            <a:fillRect/>
          </a:stretch>
        </p:blipFill>
        <p:spPr>
          <a:xfrm>
            <a:off x="2177258" y="2041322"/>
            <a:ext cx="6464151" cy="3035651"/>
          </a:xfrm>
          <a:prstGeom prst="rect">
            <a:avLst/>
          </a:prstGeom>
        </p:spPr>
      </p:pic>
    </p:spTree>
    <p:extLst>
      <p:ext uri="{BB962C8B-B14F-4D97-AF65-F5344CB8AC3E}">
        <p14:creationId xmlns:p14="http://schemas.microsoft.com/office/powerpoint/2010/main" val="336076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882E6-5A0A-32D4-4364-F3E5E26F7D94}"/>
              </a:ext>
            </a:extLst>
          </p:cNvPr>
          <p:cNvSpPr>
            <a:spLocks noGrp="1"/>
          </p:cNvSpPr>
          <p:nvPr>
            <p:ph type="title"/>
          </p:nvPr>
        </p:nvSpPr>
        <p:spPr>
          <a:xfrm>
            <a:off x="835155" y="525195"/>
            <a:ext cx="3986155" cy="2806506"/>
          </a:xfrm>
        </p:spPr>
        <p:txBody>
          <a:bodyPr vert="horz" lIns="91440" tIns="45720" rIns="91440" bIns="45720" rtlCol="0" anchor="b">
            <a:normAutofit/>
          </a:bodyPr>
          <a:lstStyle/>
          <a:p>
            <a:r>
              <a:rPr lang="en-US" sz="4000"/>
              <a:t> </a:t>
            </a:r>
            <a:endParaRPr lang="en-US" sz="4000" dirty="0"/>
          </a:p>
        </p:txBody>
      </p:sp>
      <p:sp>
        <p:nvSpPr>
          <p:cNvPr id="3" name="Content Placeholder 2">
            <a:extLst>
              <a:ext uri="{FF2B5EF4-FFF2-40B4-BE49-F238E27FC236}">
                <a16:creationId xmlns:a16="http://schemas.microsoft.com/office/drawing/2014/main" id="{73AA4759-A3BC-5308-F70F-DC25D43AA89D}"/>
              </a:ext>
            </a:extLst>
          </p:cNvPr>
          <p:cNvSpPr>
            <a:spLocks noGrp="1"/>
          </p:cNvSpPr>
          <p:nvPr>
            <p:ph idx="1"/>
          </p:nvPr>
        </p:nvSpPr>
        <p:spPr>
          <a:xfrm>
            <a:off x="835155" y="3526300"/>
            <a:ext cx="3986155" cy="2588458"/>
          </a:xfrm>
        </p:spPr>
        <p:txBody>
          <a:bodyPr vert="horz" lIns="91440" tIns="45720" rIns="91440" bIns="45720" rtlCol="0">
            <a:normAutofit/>
          </a:bodyPr>
          <a:lstStyle/>
          <a:p>
            <a:pPr marL="0" indent="0">
              <a:buNone/>
            </a:pPr>
            <a:r>
              <a:rPr lang="en-US" sz="2000" b="1" i="0">
                <a:effectLst/>
                <a:highlight>
                  <a:srgbClr val="FFFFFF"/>
                </a:highlight>
              </a:rPr>
              <a:t>Here,</a:t>
            </a:r>
            <a:r>
              <a:rPr lang="en-US" sz="2000" b="1"/>
              <a:t> After applying Our Approach </a:t>
            </a:r>
            <a:r>
              <a:rPr lang="en-US" sz="2000" b="1" i="0">
                <a:effectLst/>
                <a:highlight>
                  <a:srgbClr val="FFFFFF"/>
                </a:highlight>
              </a:rPr>
              <a:t>After detecting the horizontal and vertical lines of the table</a:t>
            </a:r>
            <a:r>
              <a:rPr lang="en-US" sz="2000" b="1">
                <a:highlight>
                  <a:srgbClr val="FFFFFF"/>
                </a:highlight>
              </a:rPr>
              <a:t> and the output text</a:t>
            </a:r>
            <a:endParaRPr lang="en-US" sz="2000" b="1" dirty="0"/>
          </a:p>
        </p:txBody>
      </p:sp>
      <p:pic>
        <p:nvPicPr>
          <p:cNvPr id="6" name="Picture 5">
            <a:extLst>
              <a:ext uri="{FF2B5EF4-FFF2-40B4-BE49-F238E27FC236}">
                <a16:creationId xmlns:a16="http://schemas.microsoft.com/office/drawing/2014/main" id="{344B895D-F5D8-71D1-1DE3-108E05DBC24D}"/>
              </a:ext>
            </a:extLst>
          </p:cNvPr>
          <p:cNvPicPr>
            <a:picLocks noChangeAspect="1"/>
          </p:cNvPicPr>
          <p:nvPr/>
        </p:nvPicPr>
        <p:blipFill>
          <a:blip r:embed="rId2"/>
          <a:stretch>
            <a:fillRect/>
          </a:stretch>
        </p:blipFill>
        <p:spPr>
          <a:xfrm>
            <a:off x="6087341" y="261282"/>
            <a:ext cx="5925503" cy="2718476"/>
          </a:xfrm>
          <a:prstGeom prst="rect">
            <a:avLst/>
          </a:prstGeom>
        </p:spPr>
      </p:pic>
      <p:pic>
        <p:nvPicPr>
          <p:cNvPr id="13" name="Picture 12">
            <a:extLst>
              <a:ext uri="{FF2B5EF4-FFF2-40B4-BE49-F238E27FC236}">
                <a16:creationId xmlns:a16="http://schemas.microsoft.com/office/drawing/2014/main" id="{16705D50-3C5C-9DDE-4B11-445AC067C1E7}"/>
              </a:ext>
            </a:extLst>
          </p:cNvPr>
          <p:cNvPicPr>
            <a:picLocks noChangeAspect="1"/>
          </p:cNvPicPr>
          <p:nvPr/>
        </p:nvPicPr>
        <p:blipFill>
          <a:blip r:embed="rId3"/>
          <a:stretch>
            <a:fillRect/>
          </a:stretch>
        </p:blipFill>
        <p:spPr>
          <a:xfrm>
            <a:off x="289560" y="396558"/>
            <a:ext cx="5944961" cy="2447925"/>
          </a:xfrm>
          <a:prstGeom prst="rect">
            <a:avLst/>
          </a:prstGeom>
        </p:spPr>
      </p:pic>
      <p:pic>
        <p:nvPicPr>
          <p:cNvPr id="14" name="Picture 13">
            <a:extLst>
              <a:ext uri="{FF2B5EF4-FFF2-40B4-BE49-F238E27FC236}">
                <a16:creationId xmlns:a16="http://schemas.microsoft.com/office/drawing/2014/main" id="{0EF74ACF-9D7E-F0D9-FD14-7B4AE45635C4}"/>
              </a:ext>
            </a:extLst>
          </p:cNvPr>
          <p:cNvPicPr>
            <a:picLocks noChangeAspect="1"/>
          </p:cNvPicPr>
          <p:nvPr/>
        </p:nvPicPr>
        <p:blipFill>
          <a:blip r:embed="rId4"/>
          <a:stretch>
            <a:fillRect/>
          </a:stretch>
        </p:blipFill>
        <p:spPr>
          <a:xfrm>
            <a:off x="7101840" y="3526300"/>
            <a:ext cx="3629025" cy="2447925"/>
          </a:xfrm>
          <a:prstGeom prst="rect">
            <a:avLst/>
          </a:prstGeom>
        </p:spPr>
      </p:pic>
    </p:spTree>
    <p:extLst>
      <p:ext uri="{BB962C8B-B14F-4D97-AF65-F5344CB8AC3E}">
        <p14:creationId xmlns:p14="http://schemas.microsoft.com/office/powerpoint/2010/main" val="366868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D72FC670-CAB9-854D-290C-D4C7E48ECB44}"/>
              </a:ext>
            </a:extLst>
          </p:cNvPr>
          <p:cNvSpPr>
            <a:spLocks noGrp="1"/>
          </p:cNvSpPr>
          <p:nvPr>
            <p:ph type="subTitle" idx="1"/>
          </p:nvPr>
        </p:nvSpPr>
        <p:spPr>
          <a:xfrm>
            <a:off x="5792994" y="1590840"/>
            <a:ext cx="5672176" cy="5095221"/>
          </a:xfrm>
        </p:spPr>
        <p:txBody>
          <a:bodyPr>
            <a:normAutofit/>
          </a:bodyPr>
          <a:lstStyle/>
          <a:p>
            <a:pPr algn="l"/>
            <a:r>
              <a:rPr lang="en-US" sz="4400" dirty="0">
                <a:solidFill>
                  <a:srgbClr val="FFFFFF"/>
                </a:solidFill>
              </a:rPr>
              <a:t>Complex OCR Scenario with Multi-Columns Page Handling</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14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131446-27FA-7B84-341C-86C409B985CD}"/>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D0F4073-7C3C-0BAE-FD85-A32E7D781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E2B76-15A9-A6A4-02D8-4F7C4DEAF09F}"/>
              </a:ext>
            </a:extLst>
          </p:cNvPr>
          <p:cNvSpPr>
            <a:spLocks noGrp="1"/>
          </p:cNvSpPr>
          <p:nvPr>
            <p:ph type="title"/>
          </p:nvPr>
        </p:nvSpPr>
        <p:spPr>
          <a:xfrm>
            <a:off x="835155" y="525195"/>
            <a:ext cx="3986155" cy="2806506"/>
          </a:xfrm>
        </p:spPr>
        <p:txBody>
          <a:bodyPr vert="horz" lIns="91440" tIns="45720" rIns="91440" bIns="45720" rtlCol="0" anchor="b">
            <a:normAutofit/>
          </a:bodyPr>
          <a:lstStyle/>
          <a:p>
            <a:r>
              <a:rPr lang="en-US" sz="4000" dirty="0"/>
              <a:t> </a:t>
            </a:r>
          </a:p>
        </p:txBody>
      </p:sp>
      <p:pic>
        <p:nvPicPr>
          <p:cNvPr id="8" name="Picture 7" descr="A screenshot of a computer&#10;&#10;Description automatically generated">
            <a:extLst>
              <a:ext uri="{FF2B5EF4-FFF2-40B4-BE49-F238E27FC236}">
                <a16:creationId xmlns:a16="http://schemas.microsoft.com/office/drawing/2014/main" id="{2E991C9B-FB6C-0875-3645-EC196425E472}"/>
              </a:ext>
            </a:extLst>
          </p:cNvPr>
          <p:cNvPicPr>
            <a:picLocks noChangeAspect="1"/>
          </p:cNvPicPr>
          <p:nvPr/>
        </p:nvPicPr>
        <p:blipFill>
          <a:blip r:embed="rId2">
            <a:extLst>
              <a:ext uri="{28A0092B-C50C-407E-A947-70E740481C1C}">
                <a14:useLocalDpi xmlns:a14="http://schemas.microsoft.com/office/drawing/2010/main" val="0"/>
              </a:ext>
            </a:extLst>
          </a:blip>
          <a:srcRect r="14368"/>
          <a:stretch/>
        </p:blipFill>
        <p:spPr>
          <a:xfrm>
            <a:off x="4811150" y="3856896"/>
            <a:ext cx="6806703" cy="2623097"/>
          </a:xfrm>
          <a:prstGeom prst="rect">
            <a:avLst/>
          </a:prstGeom>
        </p:spPr>
      </p:pic>
      <p:sp>
        <p:nvSpPr>
          <p:cNvPr id="3" name="Content Placeholder 2">
            <a:extLst>
              <a:ext uri="{FF2B5EF4-FFF2-40B4-BE49-F238E27FC236}">
                <a16:creationId xmlns:a16="http://schemas.microsoft.com/office/drawing/2014/main" id="{63F77037-68FE-C9B8-7960-5199A1E850CB}"/>
              </a:ext>
            </a:extLst>
          </p:cNvPr>
          <p:cNvSpPr>
            <a:spLocks noGrp="1"/>
          </p:cNvSpPr>
          <p:nvPr>
            <p:ph idx="1"/>
          </p:nvPr>
        </p:nvSpPr>
        <p:spPr>
          <a:xfrm>
            <a:off x="600199" y="723744"/>
            <a:ext cx="3986155" cy="1502900"/>
          </a:xfrm>
        </p:spPr>
        <p:txBody>
          <a:bodyPr vert="horz" lIns="91440" tIns="45720" rIns="91440" bIns="45720" rtlCol="0">
            <a:normAutofit/>
          </a:bodyPr>
          <a:lstStyle/>
          <a:p>
            <a:pPr marL="0" indent="0">
              <a:buNone/>
            </a:pPr>
            <a:r>
              <a:rPr lang="en-US" sz="2000" b="1" i="0" dirty="0">
                <a:effectLst/>
                <a:highlight>
                  <a:srgbClr val="FFFFFF"/>
                </a:highlight>
              </a:rPr>
              <a:t>Another Example,</a:t>
            </a:r>
            <a:r>
              <a:rPr lang="en-US" sz="2000" b="1" dirty="0"/>
              <a:t> After applying Our Approach </a:t>
            </a:r>
            <a:r>
              <a:rPr lang="en-US" sz="2000" b="1" i="0" dirty="0">
                <a:effectLst/>
                <a:highlight>
                  <a:srgbClr val="FFFFFF"/>
                </a:highlight>
              </a:rPr>
              <a:t>After detecting the horizontal and vertical lines of the table</a:t>
            </a:r>
            <a:r>
              <a:rPr lang="en-US" sz="2000" b="1" dirty="0">
                <a:highlight>
                  <a:srgbClr val="FFFFFF"/>
                </a:highlight>
              </a:rPr>
              <a:t> and the output text</a:t>
            </a:r>
            <a:endParaRPr lang="en-US" sz="2000" b="1" dirty="0"/>
          </a:p>
        </p:txBody>
      </p:sp>
      <p:pic>
        <p:nvPicPr>
          <p:cNvPr id="5" name="Picture 4" descr="A screenshot of a computer&#10;&#10;Description automatically generated">
            <a:extLst>
              <a:ext uri="{FF2B5EF4-FFF2-40B4-BE49-F238E27FC236}">
                <a16:creationId xmlns:a16="http://schemas.microsoft.com/office/drawing/2014/main" id="{6A01AF71-D542-1DFF-785A-52588B71DD02}"/>
              </a:ext>
            </a:extLst>
          </p:cNvPr>
          <p:cNvPicPr>
            <a:picLocks noChangeAspect="1"/>
          </p:cNvPicPr>
          <p:nvPr/>
        </p:nvPicPr>
        <p:blipFill>
          <a:blip r:embed="rId3">
            <a:extLst>
              <a:ext uri="{28A0092B-C50C-407E-A947-70E740481C1C}">
                <a14:useLocalDpi xmlns:a14="http://schemas.microsoft.com/office/drawing/2010/main" val="0"/>
              </a:ext>
            </a:extLst>
          </a:blip>
          <a:srcRect l="1026" r="-1" b="-1"/>
          <a:stretch/>
        </p:blipFill>
        <p:spPr>
          <a:xfrm>
            <a:off x="5421511" y="306565"/>
            <a:ext cx="6298050" cy="3102115"/>
          </a:xfrm>
          <a:prstGeom prst="rect">
            <a:avLst/>
          </a:prstGeom>
        </p:spPr>
      </p:pic>
    </p:spTree>
    <p:extLst>
      <p:ext uri="{BB962C8B-B14F-4D97-AF65-F5344CB8AC3E}">
        <p14:creationId xmlns:p14="http://schemas.microsoft.com/office/powerpoint/2010/main" val="1208604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4CCF2B-E395-5C5F-BB34-7F35EAD3F66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Thank you!</a:t>
            </a:r>
          </a:p>
        </p:txBody>
      </p:sp>
      <p:sp>
        <p:nvSpPr>
          <p:cNvPr id="2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76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E882E6-5A0A-32D4-4364-F3E5E26F7D94}"/>
              </a:ext>
            </a:extLst>
          </p:cNvPr>
          <p:cNvSpPr>
            <a:spLocks noGrp="1"/>
          </p:cNvSpPr>
          <p:nvPr>
            <p:ph type="title"/>
          </p:nvPr>
        </p:nvSpPr>
        <p:spPr>
          <a:xfrm>
            <a:off x="686834" y="1153572"/>
            <a:ext cx="3200400" cy="4461163"/>
          </a:xfrm>
        </p:spPr>
        <p:txBody>
          <a:bodyPr>
            <a:normAutofit/>
          </a:bodyPr>
          <a:lstStyle/>
          <a:p>
            <a:r>
              <a:rPr lang="en-US">
                <a:solidFill>
                  <a:srgbClr val="FFFFFF"/>
                </a:solidFill>
              </a:rPr>
              <a:t>Problem description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3AA4759-A3BC-5308-F70F-DC25D43AA89D}"/>
              </a:ext>
            </a:extLst>
          </p:cNvPr>
          <p:cNvSpPr>
            <a:spLocks noGrp="1"/>
          </p:cNvSpPr>
          <p:nvPr>
            <p:ph idx="1"/>
          </p:nvPr>
        </p:nvSpPr>
        <p:spPr>
          <a:xfrm>
            <a:off x="4447308" y="591344"/>
            <a:ext cx="6906491" cy="5585619"/>
          </a:xfrm>
        </p:spPr>
        <p:txBody>
          <a:bodyPr anchor="ctr">
            <a:normAutofit/>
          </a:bodyPr>
          <a:lstStyle/>
          <a:p>
            <a:pPr marL="0" indent="0">
              <a:buNone/>
            </a:pPr>
            <a:r>
              <a:rPr lang="en-US" sz="1800" b="0" i="0" dirty="0">
                <a:solidFill>
                  <a:srgbClr val="000000"/>
                </a:solidFill>
                <a:effectLst/>
                <a:latin typeface="Aptos" panose="020B0004020202020204" pitchFamily="34" charset="0"/>
              </a:rPr>
              <a:t>The primary research problem is the limitation of </a:t>
            </a:r>
            <a:r>
              <a:rPr lang="en-US" sz="1800" b="1" i="0" dirty="0">
                <a:solidFill>
                  <a:srgbClr val="000000"/>
                </a:solidFill>
                <a:effectLst/>
                <a:latin typeface="Aptos" panose="020B0004020202020204" pitchFamily="34" charset="0"/>
              </a:rPr>
              <a:t>Google Cloud Vision API</a:t>
            </a:r>
            <a:r>
              <a:rPr lang="en-US" sz="1800" b="0" i="0" dirty="0">
                <a:solidFill>
                  <a:srgbClr val="000000"/>
                </a:solidFill>
                <a:effectLst/>
                <a:latin typeface="Aptos" panose="020B0004020202020204" pitchFamily="34" charset="0"/>
              </a:rPr>
              <a:t> in handling complex OCR scenarios. Specifically, the current OCR functionality struggles with accurately extracting text from documents with multi-column layouts, pages containing intricate tables </a:t>
            </a:r>
            <a:r>
              <a:rPr lang="en-US" sz="2000" b="0" i="0" dirty="0">
                <a:solidFill>
                  <a:srgbClr val="000000"/>
                </a:solidFill>
                <a:effectLst/>
                <a:latin typeface="Aptos" panose="020B0004020202020204" pitchFamily="34" charset="0"/>
              </a:rPr>
              <a:t>These challenges significantly impact the quality of the extracted text, which is crucial when preparing datasets for training deep learning models and large language models (LLMs). Therefore, the aim of this project is to enhance the Google Cloud Vision API’s performance in these complex situations by applying image processing techniques. </a:t>
            </a:r>
            <a:endParaRPr lang="en-US" dirty="0"/>
          </a:p>
        </p:txBody>
      </p:sp>
    </p:spTree>
    <p:extLst>
      <p:ext uri="{BB962C8B-B14F-4D97-AF65-F5344CB8AC3E}">
        <p14:creationId xmlns:p14="http://schemas.microsoft.com/office/powerpoint/2010/main" val="93298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20DF84-E448-2C65-781B-4F6B6D5B48F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11A1E3-EEF9-DEF3-7413-20DFDAC8D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311A49C6-EC7F-6439-F828-FFA00A156908}"/>
              </a:ext>
            </a:extLst>
          </p:cNvPr>
          <p:cNvSpPr>
            <a:spLocks noGrp="1"/>
          </p:cNvSpPr>
          <p:nvPr>
            <p:ph type="subTitle" idx="1"/>
          </p:nvPr>
        </p:nvSpPr>
        <p:spPr>
          <a:xfrm>
            <a:off x="5792994" y="1590840"/>
            <a:ext cx="5672176" cy="5095221"/>
          </a:xfrm>
        </p:spPr>
        <p:txBody>
          <a:bodyPr>
            <a:normAutofit/>
          </a:bodyPr>
          <a:lstStyle/>
          <a:p>
            <a:pPr algn="l"/>
            <a:r>
              <a:rPr lang="en-US" sz="4400" dirty="0">
                <a:solidFill>
                  <a:srgbClr val="FFFFFF"/>
                </a:solidFill>
              </a:rPr>
              <a:t>1. Complex OCR Scenario with documents with multi-column layouts Handling</a:t>
            </a:r>
          </a:p>
        </p:txBody>
      </p:sp>
      <p:cxnSp>
        <p:nvCxnSpPr>
          <p:cNvPr id="10" name="Straight Connector 9">
            <a:extLst>
              <a:ext uri="{FF2B5EF4-FFF2-40B4-BE49-F238E27FC236}">
                <a16:creationId xmlns:a16="http://schemas.microsoft.com/office/drawing/2014/main" id="{31244080-0958-0CA7-08E7-C3FB4D5D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46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87C619C-EBAB-488E-96B9-153AA4C9B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130DA1C1-36FD-41D8-9826-EE797BF39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5331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D84DF52B-637E-C00C-9EF5-BA3B564F722E}"/>
              </a:ext>
            </a:extLst>
          </p:cNvPr>
          <p:cNvSpPr>
            <a:spLocks noGrp="1"/>
          </p:cNvSpPr>
          <p:nvPr>
            <p:ph type="title"/>
          </p:nvPr>
        </p:nvSpPr>
        <p:spPr>
          <a:xfrm>
            <a:off x="838200" y="484632"/>
            <a:ext cx="6081713" cy="3566160"/>
          </a:xfrm>
        </p:spPr>
        <p:txBody>
          <a:bodyPr vert="horz" lIns="91440" tIns="45720" rIns="91440" bIns="45720" rtlCol="0" anchor="b">
            <a:normAutofit/>
          </a:bodyPr>
          <a:lstStyle/>
          <a:p>
            <a:r>
              <a:rPr lang="en-US" sz="2100" dirty="0">
                <a:solidFill>
                  <a:srgbClr val="FFFFFF"/>
                </a:solidFill>
              </a:rPr>
              <a:t>Our initial challenge in testing our solution was processing documents with multi-column layouts. One key example was the paper titled Empirical Evaluation of a New Approach to Simplifying (LSTM), as well as other examples from Arabic books containing pages with multiple columns. This paper served as our primary test case. Additionally, we applied our method to another scenario with a similar setup. Our objective is to effectively handle text from any page, regardless of the number of columns it contains.</a:t>
            </a:r>
            <a:br>
              <a:rPr lang="en-US" sz="2100" dirty="0">
                <a:solidFill>
                  <a:srgbClr val="FFFFFF"/>
                </a:solidFill>
              </a:rPr>
            </a:br>
            <a:endParaRPr lang="en-US" sz="2100" dirty="0">
              <a:solidFill>
                <a:srgbClr val="FFFFFF"/>
              </a:solidFill>
            </a:endParaRPr>
          </a:p>
        </p:txBody>
      </p:sp>
      <p:pic>
        <p:nvPicPr>
          <p:cNvPr id="3" name="Picture 2">
            <a:extLst>
              <a:ext uri="{FF2B5EF4-FFF2-40B4-BE49-F238E27FC236}">
                <a16:creationId xmlns:a16="http://schemas.microsoft.com/office/drawing/2014/main" id="{E8B1899D-9DF6-8917-649B-740C3D707C0D}"/>
              </a:ext>
            </a:extLst>
          </p:cNvPr>
          <p:cNvPicPr>
            <a:picLocks noChangeAspect="1"/>
          </p:cNvPicPr>
          <p:nvPr/>
        </p:nvPicPr>
        <p:blipFill>
          <a:blip r:embed="rId2"/>
          <a:stretch>
            <a:fillRect/>
          </a:stretch>
        </p:blipFill>
        <p:spPr>
          <a:xfrm>
            <a:off x="8661177" y="283464"/>
            <a:ext cx="2424873" cy="2904040"/>
          </a:xfrm>
          <a:prstGeom prst="rect">
            <a:avLst/>
          </a:prstGeom>
        </p:spPr>
      </p:pic>
      <p:sp>
        <p:nvSpPr>
          <p:cNvPr id="51" name="sketch line">
            <a:extLst>
              <a:ext uri="{FF2B5EF4-FFF2-40B4-BE49-F238E27FC236}">
                <a16:creationId xmlns:a16="http://schemas.microsoft.com/office/drawing/2014/main" id="{35BC54F7-1315-4D6C-9420-A5BF0CDDB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4252192"/>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596BC0-71D8-4037-8A6B-AEBDB218C38E}"/>
              </a:ext>
            </a:extLst>
          </p:cNvPr>
          <p:cNvPicPr>
            <a:picLocks noChangeAspect="1"/>
          </p:cNvPicPr>
          <p:nvPr/>
        </p:nvPicPr>
        <p:blipFill>
          <a:blip r:embed="rId3"/>
          <a:stretch>
            <a:fillRect/>
          </a:stretch>
        </p:blipFill>
        <p:spPr>
          <a:xfrm>
            <a:off x="7907654" y="3941009"/>
            <a:ext cx="3931920" cy="1926641"/>
          </a:xfrm>
          <a:prstGeom prst="rect">
            <a:avLst/>
          </a:prstGeom>
        </p:spPr>
      </p:pic>
    </p:spTree>
    <p:extLst>
      <p:ext uri="{BB962C8B-B14F-4D97-AF65-F5344CB8AC3E}">
        <p14:creationId xmlns:p14="http://schemas.microsoft.com/office/powerpoint/2010/main" val="378159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3000" b="0" i="0">
                <a:effectLst/>
              </a:rPr>
              <a:t>Developing a Column Detection Function for Multi-Column Text Extraction</a:t>
            </a:r>
            <a:endParaRPr lang="en-US" sz="300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453D5-536A-5AA8-7F7B-08D7D710EB4A}"/>
              </a:ext>
            </a:extLst>
          </p:cNvPr>
          <p:cNvSpPr txBox="1"/>
          <p:nvPr/>
        </p:nvSpPr>
        <p:spPr>
          <a:xfrm>
            <a:off x="5541263" y="457200"/>
            <a:ext cx="6007608" cy="2331720"/>
          </a:xfrm>
          <a:prstGeom prst="rect">
            <a:avLst/>
          </a:prstGeom>
        </p:spPr>
        <p:txBody>
          <a:bodyPr vert="horz" lIns="91440" tIns="45720" rIns="91440" bIns="45720" rtlCol="0" anchor="ctr">
            <a:normAutofit/>
          </a:bodyPr>
          <a:lstStyle/>
          <a:p>
            <a:pPr marL="342900" indent="-342900">
              <a:lnSpc>
                <a:spcPct val="90000"/>
              </a:lnSpc>
              <a:spcAft>
                <a:spcPts val="600"/>
              </a:spcAft>
              <a:buAutoNum type="arabicPeriod"/>
            </a:pPr>
            <a:r>
              <a:rPr lang="en-US" sz="1600" dirty="0"/>
              <a:t>We improved our detection method by analyzing the word positions to identify multiple text columns on pages that have varied colors and graphics.</a:t>
            </a:r>
          </a:p>
          <a:p>
            <a:pPr marL="342900" indent="-342900">
              <a:lnSpc>
                <a:spcPct val="90000"/>
              </a:lnSpc>
              <a:spcAft>
                <a:spcPts val="600"/>
              </a:spcAft>
              <a:buAutoNum type="arabicPeriod"/>
            </a:pPr>
            <a:r>
              <a:rPr lang="en-US" sz="1600" dirty="0"/>
              <a:t>We transferred the text onto a new blank white page of the same size to simplify the background, allowing us to handle complex page layouts effectively.</a:t>
            </a:r>
          </a:p>
        </p:txBody>
      </p:sp>
      <p:pic>
        <p:nvPicPr>
          <p:cNvPr id="19" name="Picture 18" descr="A screenshot of a blue and purple chart&#10;&#10;Description automatically generated">
            <a:extLst>
              <a:ext uri="{FF2B5EF4-FFF2-40B4-BE49-F238E27FC236}">
                <a16:creationId xmlns:a16="http://schemas.microsoft.com/office/drawing/2014/main" id="{F0C19551-B253-719A-4C1E-14612BFF3B7D}"/>
              </a:ext>
            </a:extLst>
          </p:cNvPr>
          <p:cNvPicPr>
            <a:picLocks noChangeAspect="1"/>
          </p:cNvPicPr>
          <p:nvPr/>
        </p:nvPicPr>
        <p:blipFill>
          <a:blip r:embed="rId2"/>
          <a:stretch>
            <a:fillRect/>
          </a:stretch>
        </p:blipFill>
        <p:spPr>
          <a:xfrm>
            <a:off x="513688" y="3154680"/>
            <a:ext cx="5293432" cy="3093720"/>
          </a:xfrm>
          <a:prstGeom prst="rect">
            <a:avLst/>
          </a:prstGeom>
        </p:spPr>
      </p:pic>
      <p:pic>
        <p:nvPicPr>
          <p:cNvPr id="21" name="Picture 20" descr="A close up of a book&#10;&#10;Description automatically generated">
            <a:extLst>
              <a:ext uri="{FF2B5EF4-FFF2-40B4-BE49-F238E27FC236}">
                <a16:creationId xmlns:a16="http://schemas.microsoft.com/office/drawing/2014/main" id="{57986526-1F27-05BF-329A-9A59A7C24DB1}"/>
              </a:ext>
            </a:extLst>
          </p:cNvPr>
          <p:cNvPicPr>
            <a:picLocks noChangeAspect="1"/>
          </p:cNvPicPr>
          <p:nvPr/>
        </p:nvPicPr>
        <p:blipFill>
          <a:blip r:embed="rId3"/>
          <a:stretch>
            <a:fillRect/>
          </a:stretch>
        </p:blipFill>
        <p:spPr>
          <a:xfrm>
            <a:off x="6322656" y="3063240"/>
            <a:ext cx="5331791" cy="3185160"/>
          </a:xfrm>
          <a:prstGeom prst="rect">
            <a:avLst/>
          </a:prstGeom>
        </p:spPr>
      </p:pic>
      <p:sp>
        <p:nvSpPr>
          <p:cNvPr id="22" name="Arrow: Right 21">
            <a:extLst>
              <a:ext uri="{FF2B5EF4-FFF2-40B4-BE49-F238E27FC236}">
                <a16:creationId xmlns:a16="http://schemas.microsoft.com/office/drawing/2014/main" id="{DE5DA31D-FFBC-E1D5-571D-47E6D715AD3B}"/>
              </a:ext>
            </a:extLst>
          </p:cNvPr>
          <p:cNvSpPr/>
          <p:nvPr/>
        </p:nvSpPr>
        <p:spPr>
          <a:xfrm>
            <a:off x="5911596" y="4180332"/>
            <a:ext cx="365760"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373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11BD8F-6467-174A-7709-A56705D5D9F5}"/>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D3C0D1-C11D-4B24-5B6D-8A9BE7C71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919468-0AD7-6CB4-AECD-B2D62AEFB35A}"/>
              </a:ext>
            </a:extLst>
          </p:cNvPr>
          <p:cNvSpPr>
            <a:spLocks noGrp="1"/>
          </p:cNvSpPr>
          <p:nvPr>
            <p:ph type="title"/>
          </p:nvPr>
        </p:nvSpPr>
        <p:spPr>
          <a:xfrm>
            <a:off x="630936" y="457200"/>
            <a:ext cx="4343400" cy="1280160"/>
          </a:xfrm>
        </p:spPr>
        <p:txBody>
          <a:bodyPr vert="horz" lIns="91440" tIns="45720" rIns="91440" bIns="45720" rtlCol="0" anchor="ctr">
            <a:normAutofit/>
          </a:bodyPr>
          <a:lstStyle/>
          <a:p>
            <a:r>
              <a:rPr lang="en-US" sz="3000" b="0" i="0" dirty="0">
                <a:effectLst/>
              </a:rPr>
              <a:t>Another Example </a:t>
            </a:r>
            <a:endParaRPr lang="en-US" sz="3000" dirty="0"/>
          </a:p>
        </p:txBody>
      </p:sp>
      <p:sp>
        <p:nvSpPr>
          <p:cNvPr id="28" name="sketchy line">
            <a:extLst>
              <a:ext uri="{FF2B5EF4-FFF2-40B4-BE49-F238E27FC236}">
                <a16:creationId xmlns:a16="http://schemas.microsoft.com/office/drawing/2014/main" id="{8143B112-31FC-F4E2-273B-1DE73C2DF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9461EAD-1180-08E9-23CA-068F0125CFC1}"/>
              </a:ext>
            </a:extLst>
          </p:cNvPr>
          <p:cNvSpPr/>
          <p:nvPr/>
        </p:nvSpPr>
        <p:spPr>
          <a:xfrm>
            <a:off x="5239511" y="4180332"/>
            <a:ext cx="1037845"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67E99-F68F-6A3B-839C-A587D01ECDC9}"/>
              </a:ext>
            </a:extLst>
          </p:cNvPr>
          <p:cNvPicPr>
            <a:picLocks noChangeAspect="1"/>
          </p:cNvPicPr>
          <p:nvPr/>
        </p:nvPicPr>
        <p:blipFill>
          <a:blip r:embed="rId2"/>
          <a:stretch>
            <a:fillRect/>
          </a:stretch>
        </p:blipFill>
        <p:spPr>
          <a:xfrm>
            <a:off x="630936" y="1737360"/>
            <a:ext cx="3872991" cy="4434840"/>
          </a:xfrm>
          <a:prstGeom prst="rect">
            <a:avLst/>
          </a:prstGeom>
        </p:spPr>
      </p:pic>
      <p:pic>
        <p:nvPicPr>
          <p:cNvPr id="5" name="Picture 4">
            <a:extLst>
              <a:ext uri="{FF2B5EF4-FFF2-40B4-BE49-F238E27FC236}">
                <a16:creationId xmlns:a16="http://schemas.microsoft.com/office/drawing/2014/main" id="{C8AEC220-2B5D-F8C9-82DA-B0F10A876318}"/>
              </a:ext>
            </a:extLst>
          </p:cNvPr>
          <p:cNvPicPr>
            <a:picLocks noChangeAspect="1"/>
          </p:cNvPicPr>
          <p:nvPr/>
        </p:nvPicPr>
        <p:blipFill>
          <a:blip r:embed="rId3"/>
          <a:stretch>
            <a:fillRect/>
          </a:stretch>
        </p:blipFill>
        <p:spPr>
          <a:xfrm>
            <a:off x="7026234" y="1371733"/>
            <a:ext cx="3950542" cy="5166094"/>
          </a:xfrm>
          <a:prstGeom prst="rect">
            <a:avLst/>
          </a:prstGeom>
        </p:spPr>
      </p:pic>
    </p:spTree>
    <p:extLst>
      <p:ext uri="{BB962C8B-B14F-4D97-AF65-F5344CB8AC3E}">
        <p14:creationId xmlns:p14="http://schemas.microsoft.com/office/powerpoint/2010/main" val="276974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0ABBA-C712-C491-D952-D1F6386A360A}"/>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3000" b="0" i="0">
                <a:effectLst/>
              </a:rPr>
              <a:t>Developing a Column Detection Function for Multi-Column Text Extraction</a:t>
            </a:r>
            <a:endParaRPr lang="en-US" sz="300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0453D5-536A-5AA8-7F7B-08D7D710EB4A}"/>
              </a:ext>
            </a:extLst>
          </p:cNvPr>
          <p:cNvSpPr txBox="1"/>
          <p:nvPr/>
        </p:nvSpPr>
        <p:spPr>
          <a:xfrm>
            <a:off x="5541263" y="457200"/>
            <a:ext cx="6007608" cy="2331720"/>
          </a:xfrm>
          <a:prstGeom prst="rect">
            <a:avLst/>
          </a:prstGeom>
        </p:spPr>
        <p:txBody>
          <a:bodyPr vert="horz" lIns="91440" tIns="45720" rIns="91440" bIns="45720" rtlCol="0" anchor="ctr">
            <a:normAutofit fontScale="85000" lnSpcReduction="20000"/>
          </a:bodyPr>
          <a:lstStyle/>
          <a:p>
            <a:pPr marL="457200" indent="-457200">
              <a:spcAft>
                <a:spcPts val="600"/>
              </a:spcAft>
              <a:buFont typeface="+mj-lt"/>
              <a:buAutoNum type="arabicPeriod" startAt="3"/>
            </a:pPr>
            <a:r>
              <a:rPr lang="en-US" sz="1900" dirty="0"/>
              <a:t>We adjusted the font size by looking at the height of each word's bounding box, which let us enlarge just the words that are part of the title. This helped us to improve the accuracy of the extracted content.</a:t>
            </a:r>
          </a:p>
          <a:p>
            <a:pPr marL="457200" indent="-457200">
              <a:spcAft>
                <a:spcPts val="600"/>
              </a:spcAft>
              <a:buFont typeface="+mj-lt"/>
              <a:buAutoNum type="arabicPeriod" startAt="3"/>
            </a:pPr>
            <a:r>
              <a:rPr lang="en-US" sz="1900" dirty="0"/>
              <a:t>we processed the page to fine-tune the font values after various trials. By using image projection methods, we achieved a horizontal layout of the text, which enabled us to accurately map the spread of words across the page.</a:t>
            </a:r>
          </a:p>
          <a:p>
            <a:pPr>
              <a:lnSpc>
                <a:spcPct val="90000"/>
              </a:lnSpc>
              <a:spcAft>
                <a:spcPts val="600"/>
              </a:spcAft>
            </a:pPr>
            <a:endParaRPr lang="en-US" sz="1600" dirty="0"/>
          </a:p>
          <a:p>
            <a:pPr>
              <a:lnSpc>
                <a:spcPct val="90000"/>
              </a:lnSpc>
              <a:spcAft>
                <a:spcPts val="600"/>
              </a:spcAft>
            </a:pPr>
            <a:r>
              <a:rPr lang="en-US" sz="1600" dirty="0"/>
              <a:t> </a:t>
            </a:r>
          </a:p>
        </p:txBody>
      </p:sp>
      <p:sp>
        <p:nvSpPr>
          <p:cNvPr id="22" name="Arrow: Right 21">
            <a:extLst>
              <a:ext uri="{FF2B5EF4-FFF2-40B4-BE49-F238E27FC236}">
                <a16:creationId xmlns:a16="http://schemas.microsoft.com/office/drawing/2014/main" id="{DE5DA31D-FFBC-E1D5-571D-47E6D715AD3B}"/>
              </a:ext>
            </a:extLst>
          </p:cNvPr>
          <p:cNvSpPr/>
          <p:nvPr/>
        </p:nvSpPr>
        <p:spPr>
          <a:xfrm>
            <a:off x="5911596" y="4180332"/>
            <a:ext cx="365760"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book&#10;&#10;Description automatically generated">
            <a:extLst>
              <a:ext uri="{FF2B5EF4-FFF2-40B4-BE49-F238E27FC236}">
                <a16:creationId xmlns:a16="http://schemas.microsoft.com/office/drawing/2014/main" id="{57986526-1F27-05BF-329A-9A59A7C24DB1}"/>
              </a:ext>
            </a:extLst>
          </p:cNvPr>
          <p:cNvPicPr>
            <a:picLocks noChangeAspect="1"/>
          </p:cNvPicPr>
          <p:nvPr/>
        </p:nvPicPr>
        <p:blipFill>
          <a:blip r:embed="rId2"/>
          <a:stretch>
            <a:fillRect/>
          </a:stretch>
        </p:blipFill>
        <p:spPr>
          <a:xfrm>
            <a:off x="289903" y="3044952"/>
            <a:ext cx="5331791" cy="3185160"/>
          </a:xfrm>
          <a:prstGeom prst="rect">
            <a:avLst/>
          </a:prstGeom>
        </p:spPr>
      </p:pic>
      <p:pic>
        <p:nvPicPr>
          <p:cNvPr id="9" name="Picture 8">
            <a:extLst>
              <a:ext uri="{FF2B5EF4-FFF2-40B4-BE49-F238E27FC236}">
                <a16:creationId xmlns:a16="http://schemas.microsoft.com/office/drawing/2014/main" id="{0F383DDE-3C44-23EC-F83F-C47EEA1B9138}"/>
              </a:ext>
            </a:extLst>
          </p:cNvPr>
          <p:cNvPicPr>
            <a:picLocks noChangeAspect="1"/>
          </p:cNvPicPr>
          <p:nvPr/>
        </p:nvPicPr>
        <p:blipFill>
          <a:blip r:embed="rId3"/>
          <a:stretch>
            <a:fillRect/>
          </a:stretch>
        </p:blipFill>
        <p:spPr>
          <a:xfrm>
            <a:off x="6258323" y="2606252"/>
            <a:ext cx="5562987" cy="4062560"/>
          </a:xfrm>
          <a:prstGeom prst="rect">
            <a:avLst/>
          </a:prstGeom>
        </p:spPr>
      </p:pic>
    </p:spTree>
    <p:extLst>
      <p:ext uri="{BB962C8B-B14F-4D97-AF65-F5344CB8AC3E}">
        <p14:creationId xmlns:p14="http://schemas.microsoft.com/office/powerpoint/2010/main" val="378565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2DADD4-F3F1-7237-51E8-78835355157C}"/>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C5EF514-95AA-8728-0EC1-04593EF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06CE3-8EFE-066F-4F53-39DBC658F117}"/>
              </a:ext>
            </a:extLst>
          </p:cNvPr>
          <p:cNvSpPr>
            <a:spLocks noGrp="1"/>
          </p:cNvSpPr>
          <p:nvPr>
            <p:ph type="title"/>
          </p:nvPr>
        </p:nvSpPr>
        <p:spPr>
          <a:xfrm>
            <a:off x="630936" y="457200"/>
            <a:ext cx="4343400" cy="1280160"/>
          </a:xfrm>
        </p:spPr>
        <p:txBody>
          <a:bodyPr vert="horz" lIns="91440" tIns="45720" rIns="91440" bIns="45720" rtlCol="0" anchor="ctr">
            <a:normAutofit/>
          </a:bodyPr>
          <a:lstStyle/>
          <a:p>
            <a:r>
              <a:rPr lang="en-US" sz="3000" b="0" i="0" dirty="0">
                <a:effectLst/>
              </a:rPr>
              <a:t>Another Example </a:t>
            </a:r>
            <a:endParaRPr lang="en-US" sz="3000" dirty="0"/>
          </a:p>
        </p:txBody>
      </p:sp>
      <p:sp>
        <p:nvSpPr>
          <p:cNvPr id="28" name="sketchy line">
            <a:extLst>
              <a:ext uri="{FF2B5EF4-FFF2-40B4-BE49-F238E27FC236}">
                <a16:creationId xmlns:a16="http://schemas.microsoft.com/office/drawing/2014/main" id="{F78624B7-4483-8870-13D2-EF587E4A6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13E7490-194F-6310-204B-62BD7BCCBE73}"/>
              </a:ext>
            </a:extLst>
          </p:cNvPr>
          <p:cNvSpPr/>
          <p:nvPr/>
        </p:nvSpPr>
        <p:spPr>
          <a:xfrm>
            <a:off x="5364480" y="4180332"/>
            <a:ext cx="912876" cy="457200"/>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C15994-0C9A-ED7E-BB4C-A353132E6E6C}"/>
              </a:ext>
            </a:extLst>
          </p:cNvPr>
          <p:cNvPicPr>
            <a:picLocks noChangeAspect="1"/>
          </p:cNvPicPr>
          <p:nvPr/>
        </p:nvPicPr>
        <p:blipFill>
          <a:blip r:embed="rId2"/>
          <a:stretch>
            <a:fillRect/>
          </a:stretch>
        </p:blipFill>
        <p:spPr>
          <a:xfrm>
            <a:off x="648122" y="1597285"/>
            <a:ext cx="3950542" cy="5166094"/>
          </a:xfrm>
          <a:prstGeom prst="rect">
            <a:avLst/>
          </a:prstGeom>
        </p:spPr>
      </p:pic>
      <p:pic>
        <p:nvPicPr>
          <p:cNvPr id="6" name="Picture 5">
            <a:extLst>
              <a:ext uri="{FF2B5EF4-FFF2-40B4-BE49-F238E27FC236}">
                <a16:creationId xmlns:a16="http://schemas.microsoft.com/office/drawing/2014/main" id="{78AE4239-9797-ECFE-E3A4-ED78F08D9966}"/>
              </a:ext>
            </a:extLst>
          </p:cNvPr>
          <p:cNvPicPr>
            <a:picLocks noChangeAspect="1"/>
          </p:cNvPicPr>
          <p:nvPr/>
        </p:nvPicPr>
        <p:blipFill>
          <a:blip r:embed="rId3"/>
          <a:stretch>
            <a:fillRect/>
          </a:stretch>
        </p:blipFill>
        <p:spPr>
          <a:xfrm>
            <a:off x="6277356" y="1874520"/>
            <a:ext cx="5652965" cy="4299585"/>
          </a:xfrm>
          <a:prstGeom prst="rect">
            <a:avLst/>
          </a:prstGeom>
        </p:spPr>
      </p:pic>
    </p:spTree>
    <p:extLst>
      <p:ext uri="{BB962C8B-B14F-4D97-AF65-F5344CB8AC3E}">
        <p14:creationId xmlns:p14="http://schemas.microsoft.com/office/powerpoint/2010/main" val="1007638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624</TotalTime>
  <Words>1153</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Calibri</vt:lpstr>
      <vt:lpstr>Office Theme</vt:lpstr>
      <vt:lpstr>Enhancement of OCR service provided by Google Cloud Vision API Project</vt:lpstr>
      <vt:lpstr>PowerPoint Presentation</vt:lpstr>
      <vt:lpstr>Problem description </vt:lpstr>
      <vt:lpstr>PowerPoint Presentation</vt:lpstr>
      <vt:lpstr>Our initial challenge in testing our solution was processing documents with multi-column layouts. One key example was the paper titled Empirical Evaluation of a New Approach to Simplifying (LSTM), as well as other examples from Arabic books containing pages with multiple columns. This paper served as our primary test case. Additionally, we applied our method to another scenario with a similar setup. Our objective is to effectively handle text from any page, regardless of the number of columns it contains. </vt:lpstr>
      <vt:lpstr>Developing a Column Detection Function for Multi-Column Text Extraction</vt:lpstr>
      <vt:lpstr>Another Example </vt:lpstr>
      <vt:lpstr>Developing a Column Detection Function for Multi-Column Text Extraction</vt:lpstr>
      <vt:lpstr>Another Example </vt:lpstr>
      <vt:lpstr>Developing a Column Detection Function for Multi-Column Text Extraction</vt:lpstr>
      <vt:lpstr>Developing a Column Detection Function for Multi-Column Text Extraction (Example)</vt:lpstr>
      <vt:lpstr>Developing a Column Detection Function for Multi-Column Text Extraction (Another Example)</vt:lpstr>
      <vt:lpstr>Developing a Column Detection Function for Multi-Column Text Extraction (Another Example)</vt:lpstr>
      <vt:lpstr>The Arabic Extracted Text for last example</vt:lpstr>
      <vt:lpstr>Our workflow summary</vt:lpstr>
      <vt:lpstr>PowerPoint Presentation</vt:lpstr>
      <vt:lpstr>Problem description </vt:lpstr>
      <vt:lpstr>Problem description </vt:lpstr>
      <vt:lpstr> </vt:lpstr>
      <vt:lpst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Elhmadany</dc:creator>
  <cp:lastModifiedBy>Mohammed M. Elhamdany</cp:lastModifiedBy>
  <cp:revision>23</cp:revision>
  <dcterms:created xsi:type="dcterms:W3CDTF">2024-02-27T10:16:14Z</dcterms:created>
  <dcterms:modified xsi:type="dcterms:W3CDTF">2024-12-05T15:34:36Z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2024-02-27T10:53:26Z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bca469db-2b13-4a6f-9a75-852bed0301d2</vt:lpwstr>
  </property>
  <property fmtid="{D5CDD505-2E9C-101B-9397-08002B2CF9AE}" pid="7" name="MSIP_Label_defa4170-0d19-0005-0004-bc88714345d2_ActionId">
    <vt:lpwstr>b27bd633-2154-467a-85e7-330a3a3ecbfb</vt:lpwstr>
  </property>
  <property fmtid="{D5CDD505-2E9C-101B-9397-08002B2CF9AE}" pid="8" name="MSIP_Label_defa4170-0d19-0005-0004-bc88714345d2_ContentBits">
    <vt:lpwstr>0</vt:lpwstr>
  </property>
</Properties>
</file>